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32" r:id="rId2"/>
    <p:sldId id="350" r:id="rId3"/>
    <p:sldId id="351" r:id="rId4"/>
    <p:sldId id="352" r:id="rId5"/>
  </p:sldIdLst>
  <p:sldSz cx="9144000" cy="6858000" type="screen4x3"/>
  <p:notesSz cx="6794500" cy="99314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3FBFFF"/>
    <a:srgbClr val="25B6FF"/>
    <a:srgbClr val="DDF4FF"/>
    <a:srgbClr val="EFFAFF"/>
    <a:srgbClr val="A7E2FF"/>
    <a:srgbClr val="89D8FF"/>
    <a:srgbClr val="A3E0FF"/>
    <a:srgbClr val="00AAFF"/>
    <a:srgbClr val="0A2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87"/>
    <p:restoredTop sz="94674"/>
  </p:normalViewPr>
  <p:slideViewPr>
    <p:cSldViewPr snapToGrid="0" snapToObjects="1">
      <p:cViewPr>
        <p:scale>
          <a:sx n="94" d="100"/>
          <a:sy n="94" d="100"/>
        </p:scale>
        <p:origin x="-408" y="528"/>
      </p:cViewPr>
      <p:guideLst>
        <p:guide orient="horz" pos="2160"/>
        <p:guide orient="horz" pos="1916"/>
        <p:guide orient="horz" pos="1674"/>
        <p:guide orient="horz" pos="1440"/>
        <p:guide orient="horz" pos="1199"/>
        <p:guide orient="horz" pos="958"/>
        <p:guide orient="horz" pos="717"/>
        <p:guide orient="horz" pos="476"/>
        <p:guide pos="2880"/>
        <p:guide pos="2698"/>
        <p:guide pos="2517"/>
        <p:guide pos="2341"/>
        <p:guide pos="2160"/>
        <p:guide pos="1979"/>
        <p:guide pos="1799"/>
        <p:guide pos="161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336" cy="4980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577" y="0"/>
            <a:ext cx="2944336" cy="4980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7E82EDC-4486-4FF8-BA99-15D8D666AC3B}" type="datetimeFigureOut">
              <a:rPr lang="en-US" altLang="ru-RU"/>
              <a:pPr>
                <a:defRPr/>
              </a:pPr>
              <a:t>11/11/2019</a:t>
            </a:fld>
            <a:endParaRPr lang="en-US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314"/>
            <a:ext cx="2944336" cy="4980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577" y="9433314"/>
            <a:ext cx="2944336" cy="4980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504F4C2A-6E2D-4678-A1C2-8A51872B9E9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84023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336" cy="4980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8577" y="0"/>
            <a:ext cx="2944336" cy="4980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70721B9F-E1E8-4879-9710-6FEF4E3BE005}" type="datetimeFigureOut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974" y="4779715"/>
            <a:ext cx="5436552" cy="390966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3314"/>
            <a:ext cx="2944336" cy="4980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8577" y="9433314"/>
            <a:ext cx="2944336" cy="4980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3B6FED9B-451D-4B13-B5C1-CEE32F853A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3534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324DBD05-3743-4668-9046-F50E30D9EB5E}" type="slidenum">
              <a:rPr lang="ru-RU" altLang="ru-RU" smtClean="0">
                <a:latin typeface="Calibri" pitchFamily="34" charset="0"/>
              </a:rPr>
              <a:pPr eaLnBrk="1" hangingPunct="1">
                <a:defRPr/>
              </a:pPr>
              <a:t>1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CC0375C9-1E5A-4E89-9490-00847C5FB44C}" type="slidenum">
              <a:rPr lang="ru-RU" altLang="ru-RU" smtClean="0">
                <a:latin typeface="Calibri" pitchFamily="34" charset="0"/>
              </a:rPr>
              <a:pPr eaLnBrk="1" hangingPunct="1">
                <a:defRPr/>
              </a:pPr>
              <a:t>2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35FC8571-48BF-4DE4-946B-993E8CDF7193}" type="slidenum">
              <a:rPr lang="ru-RU" altLang="ru-RU" smtClean="0">
                <a:latin typeface="Calibri" pitchFamily="34" charset="0"/>
              </a:rPr>
              <a:pPr eaLnBrk="1" hangingPunct="1">
                <a:defRPr/>
              </a:pPr>
              <a:t>3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rgbClr val="0028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152400"/>
            <a:ext cx="241141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6668642" cy="6858000"/>
          </a:xfrm>
          <a:custGeom>
            <a:avLst/>
            <a:gdLst>
              <a:gd name="connsiteX0" fmla="*/ 0 w 6402324"/>
              <a:gd name="connsiteY0" fmla="*/ 6858000 h 6858000"/>
              <a:gd name="connsiteX1" fmla="*/ 16005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6402324"/>
              <a:gd name="connsiteY0" fmla="*/ 6858000 h 6858000"/>
              <a:gd name="connsiteX1" fmla="*/ 3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4801743 w 8908457"/>
              <a:gd name="connsiteY3" fmla="*/ 6858000 h 6858000"/>
              <a:gd name="connsiteX4" fmla="*/ 0 w 8908457"/>
              <a:gd name="connsiteY4" fmla="*/ 6858000 h 6858000"/>
              <a:gd name="connsiteX0" fmla="*/ 0 w 8908457"/>
              <a:gd name="connsiteY0" fmla="*/ 6858000 h 6866467"/>
              <a:gd name="connsiteX1" fmla="*/ 381 w 8908457"/>
              <a:gd name="connsiteY1" fmla="*/ 0 h 6866467"/>
              <a:gd name="connsiteX2" fmla="*/ 8908457 w 8908457"/>
              <a:gd name="connsiteY2" fmla="*/ 0 h 6866467"/>
              <a:gd name="connsiteX3" fmla="*/ 6393476 w 8908457"/>
              <a:gd name="connsiteY3" fmla="*/ 6866467 h 6866467"/>
              <a:gd name="connsiteX4" fmla="*/ 0 w 8908457"/>
              <a:gd name="connsiteY4" fmla="*/ 6858000 h 6866467"/>
              <a:gd name="connsiteX0" fmla="*/ 0 w 8908457"/>
              <a:gd name="connsiteY0" fmla="*/ 6858000 h 6917267"/>
              <a:gd name="connsiteX1" fmla="*/ 381 w 8908457"/>
              <a:gd name="connsiteY1" fmla="*/ 0 h 6917267"/>
              <a:gd name="connsiteX2" fmla="*/ 8908457 w 8908457"/>
              <a:gd name="connsiteY2" fmla="*/ 0 h 6917267"/>
              <a:gd name="connsiteX3" fmla="*/ 6393476 w 8908457"/>
              <a:gd name="connsiteY3" fmla="*/ 6917267 h 6917267"/>
              <a:gd name="connsiteX4" fmla="*/ 0 w 8908457"/>
              <a:gd name="connsiteY4" fmla="*/ 6858000 h 6917267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6385010 w 8908457"/>
              <a:gd name="connsiteY3" fmla="*/ 6858000 h 6858000"/>
              <a:gd name="connsiteX4" fmla="*/ 0 w 8908457"/>
              <a:gd name="connsiteY4" fmla="*/ 6858000 h 6858000"/>
              <a:gd name="connsiteX0" fmla="*/ 0 w 8823790"/>
              <a:gd name="connsiteY0" fmla="*/ 6858000 h 6858000"/>
              <a:gd name="connsiteX1" fmla="*/ 381 w 8823790"/>
              <a:gd name="connsiteY1" fmla="*/ 0 h 6858000"/>
              <a:gd name="connsiteX2" fmla="*/ 8823790 w 8823790"/>
              <a:gd name="connsiteY2" fmla="*/ 8467 h 6858000"/>
              <a:gd name="connsiteX3" fmla="*/ 6385010 w 8823790"/>
              <a:gd name="connsiteY3" fmla="*/ 6858000 h 6858000"/>
              <a:gd name="connsiteX4" fmla="*/ 0 w 8823790"/>
              <a:gd name="connsiteY4" fmla="*/ 6858000 h 6858000"/>
              <a:gd name="connsiteX0" fmla="*/ 0 w 8874590"/>
              <a:gd name="connsiteY0" fmla="*/ 6858000 h 6858000"/>
              <a:gd name="connsiteX1" fmla="*/ 381 w 8874590"/>
              <a:gd name="connsiteY1" fmla="*/ 0 h 6858000"/>
              <a:gd name="connsiteX2" fmla="*/ 8874590 w 8874590"/>
              <a:gd name="connsiteY2" fmla="*/ 8467 h 6858000"/>
              <a:gd name="connsiteX3" fmla="*/ 6385010 w 8874590"/>
              <a:gd name="connsiteY3" fmla="*/ 6858000 h 6858000"/>
              <a:gd name="connsiteX4" fmla="*/ 0 w 8874590"/>
              <a:gd name="connsiteY4" fmla="*/ 6858000 h 6858000"/>
              <a:gd name="connsiteX0" fmla="*/ 0 w 8849190"/>
              <a:gd name="connsiteY0" fmla="*/ 6858000 h 6858000"/>
              <a:gd name="connsiteX1" fmla="*/ 381 w 8849190"/>
              <a:gd name="connsiteY1" fmla="*/ 0 h 6858000"/>
              <a:gd name="connsiteX2" fmla="*/ 8849190 w 8849190"/>
              <a:gd name="connsiteY2" fmla="*/ 16934 h 6858000"/>
              <a:gd name="connsiteX3" fmla="*/ 6385010 w 8849190"/>
              <a:gd name="connsiteY3" fmla="*/ 6858000 h 6858000"/>
              <a:gd name="connsiteX4" fmla="*/ 0 w 8849190"/>
              <a:gd name="connsiteY4" fmla="*/ 6858000 h 6858000"/>
              <a:gd name="connsiteX0" fmla="*/ 0 w 8586723"/>
              <a:gd name="connsiteY0" fmla="*/ 6858000 h 6858000"/>
              <a:gd name="connsiteX1" fmla="*/ 381 w 8586723"/>
              <a:gd name="connsiteY1" fmla="*/ 0 h 6858000"/>
              <a:gd name="connsiteX2" fmla="*/ 8586723 w 8586723"/>
              <a:gd name="connsiteY2" fmla="*/ 1 h 6858000"/>
              <a:gd name="connsiteX3" fmla="*/ 6385010 w 8586723"/>
              <a:gd name="connsiteY3" fmla="*/ 6858000 h 6858000"/>
              <a:gd name="connsiteX4" fmla="*/ 0 w 8586723"/>
              <a:gd name="connsiteY4" fmla="*/ 6858000 h 6858000"/>
              <a:gd name="connsiteX0" fmla="*/ 0 w 8874589"/>
              <a:gd name="connsiteY0" fmla="*/ 6858000 h 6858000"/>
              <a:gd name="connsiteX1" fmla="*/ 381 w 8874589"/>
              <a:gd name="connsiteY1" fmla="*/ 0 h 6858000"/>
              <a:gd name="connsiteX2" fmla="*/ 8874589 w 8874589"/>
              <a:gd name="connsiteY2" fmla="*/ 8468 h 6858000"/>
              <a:gd name="connsiteX3" fmla="*/ 6385010 w 8874589"/>
              <a:gd name="connsiteY3" fmla="*/ 6858000 h 6858000"/>
              <a:gd name="connsiteX4" fmla="*/ 0 w 8874589"/>
              <a:gd name="connsiteY4" fmla="*/ 6858000 h 6858000"/>
              <a:gd name="connsiteX0" fmla="*/ 0 w 8823789"/>
              <a:gd name="connsiteY0" fmla="*/ 6858000 h 6858000"/>
              <a:gd name="connsiteX1" fmla="*/ 381 w 8823789"/>
              <a:gd name="connsiteY1" fmla="*/ 0 h 6858000"/>
              <a:gd name="connsiteX2" fmla="*/ 8823789 w 8823789"/>
              <a:gd name="connsiteY2" fmla="*/ 16934 h 6858000"/>
              <a:gd name="connsiteX3" fmla="*/ 6385010 w 8823789"/>
              <a:gd name="connsiteY3" fmla="*/ 6858000 h 6858000"/>
              <a:gd name="connsiteX4" fmla="*/ 0 w 8823789"/>
              <a:gd name="connsiteY4" fmla="*/ 6858000 h 6858000"/>
              <a:gd name="connsiteX0" fmla="*/ 0 w 8883055"/>
              <a:gd name="connsiteY0" fmla="*/ 6858000 h 6858000"/>
              <a:gd name="connsiteX1" fmla="*/ 381 w 8883055"/>
              <a:gd name="connsiteY1" fmla="*/ 0 h 6858000"/>
              <a:gd name="connsiteX2" fmla="*/ 8883055 w 8883055"/>
              <a:gd name="connsiteY2" fmla="*/ 8467 h 6858000"/>
              <a:gd name="connsiteX3" fmla="*/ 6385010 w 8883055"/>
              <a:gd name="connsiteY3" fmla="*/ 6858000 h 6858000"/>
              <a:gd name="connsiteX4" fmla="*/ 0 w 8883055"/>
              <a:gd name="connsiteY4" fmla="*/ 6858000 h 6858000"/>
              <a:gd name="connsiteX0" fmla="*/ 0 w 8891522"/>
              <a:gd name="connsiteY0" fmla="*/ 6900333 h 6900333"/>
              <a:gd name="connsiteX1" fmla="*/ 381 w 8891522"/>
              <a:gd name="connsiteY1" fmla="*/ 42333 h 6900333"/>
              <a:gd name="connsiteX2" fmla="*/ 8891522 w 8891522"/>
              <a:gd name="connsiteY2" fmla="*/ 0 h 6900333"/>
              <a:gd name="connsiteX3" fmla="*/ 6385010 w 8891522"/>
              <a:gd name="connsiteY3" fmla="*/ 6900333 h 6900333"/>
              <a:gd name="connsiteX4" fmla="*/ 0 w 8891522"/>
              <a:gd name="connsiteY4" fmla="*/ 6900333 h 6900333"/>
              <a:gd name="connsiteX0" fmla="*/ 0 w 8891522"/>
              <a:gd name="connsiteY0" fmla="*/ 6858000 h 6858000"/>
              <a:gd name="connsiteX1" fmla="*/ 381 w 8891522"/>
              <a:gd name="connsiteY1" fmla="*/ 0 h 6858000"/>
              <a:gd name="connsiteX2" fmla="*/ 8891522 w 8891522"/>
              <a:gd name="connsiteY2" fmla="*/ 1 h 6858000"/>
              <a:gd name="connsiteX3" fmla="*/ 6385010 w 8891522"/>
              <a:gd name="connsiteY3" fmla="*/ 6858000 h 6858000"/>
              <a:gd name="connsiteX4" fmla="*/ 0 w 889152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1522" h="6858000">
                <a:moveTo>
                  <a:pt x="0" y="6858000"/>
                </a:moveTo>
                <a:lnTo>
                  <a:pt x="381" y="0"/>
                </a:lnTo>
                <a:lnTo>
                  <a:pt x="8891522" y="1"/>
                </a:lnTo>
                <a:lnTo>
                  <a:pt x="638501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942" y="1846783"/>
            <a:ext cx="5147528" cy="1107996"/>
          </a:xfr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941" y="2788236"/>
            <a:ext cx="4285060" cy="3323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baseline="0">
                <a:solidFill>
                  <a:srgbClr val="00AAFF"/>
                </a:solidFill>
                <a:latin typeface="VTB Group Cond Bold" charset="0"/>
                <a:ea typeface="VTB Group Cond Book" charset="0"/>
                <a:cs typeface="VTB Group Cond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CAE67-EAB2-4581-904E-40567BA70C1F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0C5AE-EB31-40D3-9E85-742F8510D8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754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rgbClr val="E5F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84"/>
            <a:ext cx="3998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51" y="2282826"/>
            <a:ext cx="399811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51" y="1520846"/>
            <a:ext cx="3998119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Объект 2"/>
          <p:cNvSpPr>
            <a:spLocks noGrp="1"/>
          </p:cNvSpPr>
          <p:nvPr>
            <p:ph idx="14"/>
          </p:nvPr>
        </p:nvSpPr>
        <p:spPr>
          <a:xfrm>
            <a:off x="4854181" y="2282845"/>
            <a:ext cx="3715940" cy="276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cap="all" baseline="0">
                <a:solidFill>
                  <a:srgbClr val="002882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48DE6-8D4D-4A89-890A-24AF62F3F620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4368B-633A-44D2-8C7D-3A93533C2D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293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2"/>
          <p:cNvSpPr/>
          <p:nvPr userDrawn="1"/>
        </p:nvSpPr>
        <p:spPr>
          <a:xfrm>
            <a:off x="6092825" y="1906588"/>
            <a:ext cx="3051175" cy="4951412"/>
          </a:xfrm>
          <a:prstGeom prst="rect">
            <a:avLst/>
          </a:prstGeom>
          <a:solidFill>
            <a:srgbClr val="CCE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9" name="Прямоугольник 11"/>
          <p:cNvSpPr/>
          <p:nvPr userDrawn="1"/>
        </p:nvSpPr>
        <p:spPr>
          <a:xfrm>
            <a:off x="3051175" y="1906588"/>
            <a:ext cx="3051175" cy="4951412"/>
          </a:xfrm>
          <a:prstGeom prst="rect">
            <a:avLst/>
          </a:prstGeom>
          <a:solidFill>
            <a:srgbClr val="E5F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9F9F9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906588"/>
            <a:ext cx="3051175" cy="4951412"/>
          </a:xfrm>
          <a:prstGeom prst="rect">
            <a:avLst/>
          </a:prstGeom>
          <a:solidFill>
            <a:srgbClr val="CCE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84"/>
            <a:ext cx="3998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41" y="2282826"/>
            <a:ext cx="256817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51" y="1520846"/>
            <a:ext cx="3998119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5"/>
          </p:nvPr>
        </p:nvSpPr>
        <p:spPr>
          <a:xfrm>
            <a:off x="3321659" y="2282826"/>
            <a:ext cx="2675521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Объект 2"/>
          <p:cNvSpPr>
            <a:spLocks noGrp="1"/>
          </p:cNvSpPr>
          <p:nvPr>
            <p:ph idx="16"/>
          </p:nvPr>
        </p:nvSpPr>
        <p:spPr>
          <a:xfrm>
            <a:off x="6284119" y="2282826"/>
            <a:ext cx="256698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Дата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68D3-5EFF-46EA-857F-A98C374E5232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D382A-F597-42BF-8373-F2589D9819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0076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74"/>
            <a:ext cx="5141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42" y="1520846"/>
            <a:ext cx="4567238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10D41-9F8E-4F04-8427-71A96F2BA5C5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55907-8AC4-4815-8C01-8D8E215907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7467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74"/>
            <a:ext cx="5141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42" y="1520846"/>
            <a:ext cx="4567238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ACB43-1EF5-458E-8112-BB4F7671CE1D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A51B9-21AB-4572-BC69-E353D30638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8838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bg>
      <p:bgPr>
        <a:solidFill>
          <a:srgbClr val="E5F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450" y="152400"/>
            <a:ext cx="2400300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-1" y="-13446"/>
            <a:ext cx="9159709" cy="6884893"/>
          </a:xfrm>
          <a:custGeom>
            <a:avLst/>
            <a:gdLst>
              <a:gd name="connsiteX0" fmla="*/ 0 w 6402324"/>
              <a:gd name="connsiteY0" fmla="*/ 6858000 h 6858000"/>
              <a:gd name="connsiteX1" fmla="*/ 16005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6402324"/>
              <a:gd name="connsiteY0" fmla="*/ 6858000 h 6858000"/>
              <a:gd name="connsiteX1" fmla="*/ 3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4801743 w 8908457"/>
              <a:gd name="connsiteY3" fmla="*/ 6858000 h 6858000"/>
              <a:gd name="connsiteX4" fmla="*/ 0 w 8908457"/>
              <a:gd name="connsiteY4" fmla="*/ 6858000 h 6858000"/>
              <a:gd name="connsiteX0" fmla="*/ 0 w 8908457"/>
              <a:gd name="connsiteY0" fmla="*/ 6858000 h 6866467"/>
              <a:gd name="connsiteX1" fmla="*/ 381 w 8908457"/>
              <a:gd name="connsiteY1" fmla="*/ 0 h 6866467"/>
              <a:gd name="connsiteX2" fmla="*/ 8908457 w 8908457"/>
              <a:gd name="connsiteY2" fmla="*/ 0 h 6866467"/>
              <a:gd name="connsiteX3" fmla="*/ 6393476 w 8908457"/>
              <a:gd name="connsiteY3" fmla="*/ 6866467 h 6866467"/>
              <a:gd name="connsiteX4" fmla="*/ 0 w 8908457"/>
              <a:gd name="connsiteY4" fmla="*/ 6858000 h 6866467"/>
              <a:gd name="connsiteX0" fmla="*/ 0 w 8908457"/>
              <a:gd name="connsiteY0" fmla="*/ 6858000 h 6917267"/>
              <a:gd name="connsiteX1" fmla="*/ 381 w 8908457"/>
              <a:gd name="connsiteY1" fmla="*/ 0 h 6917267"/>
              <a:gd name="connsiteX2" fmla="*/ 8908457 w 8908457"/>
              <a:gd name="connsiteY2" fmla="*/ 0 h 6917267"/>
              <a:gd name="connsiteX3" fmla="*/ 6393476 w 8908457"/>
              <a:gd name="connsiteY3" fmla="*/ 6917267 h 6917267"/>
              <a:gd name="connsiteX4" fmla="*/ 0 w 8908457"/>
              <a:gd name="connsiteY4" fmla="*/ 6858000 h 6917267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6385010 w 8908457"/>
              <a:gd name="connsiteY3" fmla="*/ 6858000 h 6858000"/>
              <a:gd name="connsiteX4" fmla="*/ 0 w 8908457"/>
              <a:gd name="connsiteY4" fmla="*/ 6858000 h 6858000"/>
              <a:gd name="connsiteX0" fmla="*/ 0 w 8823790"/>
              <a:gd name="connsiteY0" fmla="*/ 6858000 h 6858000"/>
              <a:gd name="connsiteX1" fmla="*/ 381 w 8823790"/>
              <a:gd name="connsiteY1" fmla="*/ 0 h 6858000"/>
              <a:gd name="connsiteX2" fmla="*/ 8823790 w 8823790"/>
              <a:gd name="connsiteY2" fmla="*/ 8467 h 6858000"/>
              <a:gd name="connsiteX3" fmla="*/ 6385010 w 8823790"/>
              <a:gd name="connsiteY3" fmla="*/ 6858000 h 6858000"/>
              <a:gd name="connsiteX4" fmla="*/ 0 w 8823790"/>
              <a:gd name="connsiteY4" fmla="*/ 6858000 h 6858000"/>
              <a:gd name="connsiteX0" fmla="*/ 0 w 8874590"/>
              <a:gd name="connsiteY0" fmla="*/ 6858000 h 6858000"/>
              <a:gd name="connsiteX1" fmla="*/ 381 w 8874590"/>
              <a:gd name="connsiteY1" fmla="*/ 0 h 6858000"/>
              <a:gd name="connsiteX2" fmla="*/ 8874590 w 8874590"/>
              <a:gd name="connsiteY2" fmla="*/ 8467 h 6858000"/>
              <a:gd name="connsiteX3" fmla="*/ 6385010 w 8874590"/>
              <a:gd name="connsiteY3" fmla="*/ 6858000 h 6858000"/>
              <a:gd name="connsiteX4" fmla="*/ 0 w 8874590"/>
              <a:gd name="connsiteY4" fmla="*/ 6858000 h 6858000"/>
              <a:gd name="connsiteX0" fmla="*/ 0 w 8849190"/>
              <a:gd name="connsiteY0" fmla="*/ 6858000 h 6858000"/>
              <a:gd name="connsiteX1" fmla="*/ 381 w 8849190"/>
              <a:gd name="connsiteY1" fmla="*/ 0 h 6858000"/>
              <a:gd name="connsiteX2" fmla="*/ 8849190 w 8849190"/>
              <a:gd name="connsiteY2" fmla="*/ 16934 h 6858000"/>
              <a:gd name="connsiteX3" fmla="*/ 6385010 w 8849190"/>
              <a:gd name="connsiteY3" fmla="*/ 6858000 h 6858000"/>
              <a:gd name="connsiteX4" fmla="*/ 0 w 8849190"/>
              <a:gd name="connsiteY4" fmla="*/ 6858000 h 6858000"/>
              <a:gd name="connsiteX0" fmla="*/ 0 w 8586723"/>
              <a:gd name="connsiteY0" fmla="*/ 6858000 h 6858000"/>
              <a:gd name="connsiteX1" fmla="*/ 381 w 8586723"/>
              <a:gd name="connsiteY1" fmla="*/ 0 h 6858000"/>
              <a:gd name="connsiteX2" fmla="*/ 8586723 w 8586723"/>
              <a:gd name="connsiteY2" fmla="*/ 1 h 6858000"/>
              <a:gd name="connsiteX3" fmla="*/ 6385010 w 8586723"/>
              <a:gd name="connsiteY3" fmla="*/ 6858000 h 6858000"/>
              <a:gd name="connsiteX4" fmla="*/ 0 w 8586723"/>
              <a:gd name="connsiteY4" fmla="*/ 6858000 h 6858000"/>
              <a:gd name="connsiteX0" fmla="*/ 0 w 8874589"/>
              <a:gd name="connsiteY0" fmla="*/ 6858000 h 6858000"/>
              <a:gd name="connsiteX1" fmla="*/ 381 w 8874589"/>
              <a:gd name="connsiteY1" fmla="*/ 0 h 6858000"/>
              <a:gd name="connsiteX2" fmla="*/ 8874589 w 8874589"/>
              <a:gd name="connsiteY2" fmla="*/ 8468 h 6858000"/>
              <a:gd name="connsiteX3" fmla="*/ 6385010 w 8874589"/>
              <a:gd name="connsiteY3" fmla="*/ 6858000 h 6858000"/>
              <a:gd name="connsiteX4" fmla="*/ 0 w 8874589"/>
              <a:gd name="connsiteY4" fmla="*/ 6858000 h 6858000"/>
              <a:gd name="connsiteX0" fmla="*/ 0 w 8823789"/>
              <a:gd name="connsiteY0" fmla="*/ 6858000 h 6858000"/>
              <a:gd name="connsiteX1" fmla="*/ 381 w 8823789"/>
              <a:gd name="connsiteY1" fmla="*/ 0 h 6858000"/>
              <a:gd name="connsiteX2" fmla="*/ 8823789 w 8823789"/>
              <a:gd name="connsiteY2" fmla="*/ 16934 h 6858000"/>
              <a:gd name="connsiteX3" fmla="*/ 6385010 w 8823789"/>
              <a:gd name="connsiteY3" fmla="*/ 6858000 h 6858000"/>
              <a:gd name="connsiteX4" fmla="*/ 0 w 8823789"/>
              <a:gd name="connsiteY4" fmla="*/ 6858000 h 6858000"/>
              <a:gd name="connsiteX0" fmla="*/ 0 w 8883055"/>
              <a:gd name="connsiteY0" fmla="*/ 6858000 h 6858000"/>
              <a:gd name="connsiteX1" fmla="*/ 381 w 8883055"/>
              <a:gd name="connsiteY1" fmla="*/ 0 h 6858000"/>
              <a:gd name="connsiteX2" fmla="*/ 8883055 w 8883055"/>
              <a:gd name="connsiteY2" fmla="*/ 8467 h 6858000"/>
              <a:gd name="connsiteX3" fmla="*/ 6385010 w 8883055"/>
              <a:gd name="connsiteY3" fmla="*/ 6858000 h 6858000"/>
              <a:gd name="connsiteX4" fmla="*/ 0 w 8883055"/>
              <a:gd name="connsiteY4" fmla="*/ 6858000 h 6858000"/>
              <a:gd name="connsiteX0" fmla="*/ 0 w 8891522"/>
              <a:gd name="connsiteY0" fmla="*/ 6900333 h 6900333"/>
              <a:gd name="connsiteX1" fmla="*/ 381 w 8891522"/>
              <a:gd name="connsiteY1" fmla="*/ 42333 h 6900333"/>
              <a:gd name="connsiteX2" fmla="*/ 8891522 w 8891522"/>
              <a:gd name="connsiteY2" fmla="*/ 0 h 6900333"/>
              <a:gd name="connsiteX3" fmla="*/ 6385010 w 8891522"/>
              <a:gd name="connsiteY3" fmla="*/ 6900333 h 6900333"/>
              <a:gd name="connsiteX4" fmla="*/ 0 w 8891522"/>
              <a:gd name="connsiteY4" fmla="*/ 6900333 h 6900333"/>
              <a:gd name="connsiteX0" fmla="*/ 0 w 8891522"/>
              <a:gd name="connsiteY0" fmla="*/ 6858000 h 6858000"/>
              <a:gd name="connsiteX1" fmla="*/ 381 w 8891522"/>
              <a:gd name="connsiteY1" fmla="*/ 0 h 6858000"/>
              <a:gd name="connsiteX2" fmla="*/ 8891522 w 8891522"/>
              <a:gd name="connsiteY2" fmla="*/ 1 h 6858000"/>
              <a:gd name="connsiteX3" fmla="*/ 6385010 w 8891522"/>
              <a:gd name="connsiteY3" fmla="*/ 6858000 h 6858000"/>
              <a:gd name="connsiteX4" fmla="*/ 0 w 8891522"/>
              <a:gd name="connsiteY4" fmla="*/ 6858000 h 6858000"/>
              <a:gd name="connsiteX0" fmla="*/ 0 w 12266734"/>
              <a:gd name="connsiteY0" fmla="*/ 6871446 h 6871446"/>
              <a:gd name="connsiteX1" fmla="*/ 381 w 12266734"/>
              <a:gd name="connsiteY1" fmla="*/ 13446 h 6871446"/>
              <a:gd name="connsiteX2" fmla="*/ 12266734 w 12266734"/>
              <a:gd name="connsiteY2" fmla="*/ 0 h 6871446"/>
              <a:gd name="connsiteX3" fmla="*/ 6385010 w 12266734"/>
              <a:gd name="connsiteY3" fmla="*/ 6871446 h 6871446"/>
              <a:gd name="connsiteX4" fmla="*/ 0 w 12266734"/>
              <a:gd name="connsiteY4" fmla="*/ 6871446 h 6871446"/>
              <a:gd name="connsiteX0" fmla="*/ 0 w 12266734"/>
              <a:gd name="connsiteY0" fmla="*/ 6871446 h 6884893"/>
              <a:gd name="connsiteX1" fmla="*/ 381 w 12266734"/>
              <a:gd name="connsiteY1" fmla="*/ 13446 h 6884893"/>
              <a:gd name="connsiteX2" fmla="*/ 12266734 w 12266734"/>
              <a:gd name="connsiteY2" fmla="*/ 0 h 6884893"/>
              <a:gd name="connsiteX3" fmla="*/ 12207586 w 12266734"/>
              <a:gd name="connsiteY3" fmla="*/ 6884893 h 6884893"/>
              <a:gd name="connsiteX4" fmla="*/ 0 w 12266734"/>
              <a:gd name="connsiteY4" fmla="*/ 6871446 h 6884893"/>
              <a:gd name="connsiteX0" fmla="*/ 0 w 12212945"/>
              <a:gd name="connsiteY0" fmla="*/ 6871446 h 6884893"/>
              <a:gd name="connsiteX1" fmla="*/ 381 w 12212945"/>
              <a:gd name="connsiteY1" fmla="*/ 13446 h 6884893"/>
              <a:gd name="connsiteX2" fmla="*/ 12212945 w 12212945"/>
              <a:gd name="connsiteY2" fmla="*/ 0 h 6884893"/>
              <a:gd name="connsiteX3" fmla="*/ 12207586 w 12212945"/>
              <a:gd name="connsiteY3" fmla="*/ 6884893 h 6884893"/>
              <a:gd name="connsiteX4" fmla="*/ 0 w 12212945"/>
              <a:gd name="connsiteY4" fmla="*/ 6871446 h 6884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2945" h="6884893">
                <a:moveTo>
                  <a:pt x="0" y="6871446"/>
                </a:moveTo>
                <a:lnTo>
                  <a:pt x="381" y="13446"/>
                </a:lnTo>
                <a:lnTo>
                  <a:pt x="12212945" y="0"/>
                </a:lnTo>
                <a:cubicBezTo>
                  <a:pt x="12211159" y="2294964"/>
                  <a:pt x="12209372" y="4589929"/>
                  <a:pt x="12207586" y="6884893"/>
                </a:cubicBezTo>
                <a:lnTo>
                  <a:pt x="0" y="6871446"/>
                </a:ln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942" y="1846783"/>
            <a:ext cx="5147528" cy="1107996"/>
          </a:xfrm>
        </p:spPr>
        <p:txBody>
          <a:bodyPr/>
          <a:lstStyle>
            <a:lvl1pPr algn="l">
              <a:defRPr sz="4000">
                <a:solidFill>
                  <a:srgbClr val="00288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941" y="2788236"/>
            <a:ext cx="4285060" cy="3323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baseline="0">
                <a:solidFill>
                  <a:srgbClr val="00AAFF"/>
                </a:solidFill>
                <a:latin typeface="VTB Group Cond Bold" charset="0"/>
                <a:ea typeface="VTB Group Cond Book" charset="0"/>
                <a:cs typeface="VTB Group Cond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11904-F239-4518-9127-EDECC77906BB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5F5AD-3C59-4440-B29D-D2B264C187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1856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solidFill>
          <a:srgbClr val="0028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942" y="1846783"/>
            <a:ext cx="5147528" cy="1107996"/>
          </a:xfr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941" y="2788215"/>
            <a:ext cx="4285060" cy="140119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0" name="Рисунок 8"/>
          <p:cNvSpPr>
            <a:spLocks noGrp="1"/>
          </p:cNvSpPr>
          <p:nvPr>
            <p:ph type="pic" sz="quarter" idx="14"/>
          </p:nvPr>
        </p:nvSpPr>
        <p:spPr>
          <a:xfrm>
            <a:off x="4572010" y="3"/>
            <a:ext cx="4590479" cy="6858001"/>
          </a:xfrm>
          <a:custGeom>
            <a:avLst/>
            <a:gdLst>
              <a:gd name="connsiteX0" fmla="*/ 0 w 6402324"/>
              <a:gd name="connsiteY0" fmla="*/ 6858000 h 6858000"/>
              <a:gd name="connsiteX1" fmla="*/ 16005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6402324"/>
              <a:gd name="connsiteY0" fmla="*/ 6858000 h 6858000"/>
              <a:gd name="connsiteX1" fmla="*/ 3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4801743 w 8908457"/>
              <a:gd name="connsiteY3" fmla="*/ 6858000 h 6858000"/>
              <a:gd name="connsiteX4" fmla="*/ 0 w 8908457"/>
              <a:gd name="connsiteY4" fmla="*/ 6858000 h 6858000"/>
              <a:gd name="connsiteX0" fmla="*/ 0 w 8908457"/>
              <a:gd name="connsiteY0" fmla="*/ 6858000 h 6866467"/>
              <a:gd name="connsiteX1" fmla="*/ 381 w 8908457"/>
              <a:gd name="connsiteY1" fmla="*/ 0 h 6866467"/>
              <a:gd name="connsiteX2" fmla="*/ 8908457 w 8908457"/>
              <a:gd name="connsiteY2" fmla="*/ 0 h 6866467"/>
              <a:gd name="connsiteX3" fmla="*/ 6393476 w 8908457"/>
              <a:gd name="connsiteY3" fmla="*/ 6866467 h 6866467"/>
              <a:gd name="connsiteX4" fmla="*/ 0 w 8908457"/>
              <a:gd name="connsiteY4" fmla="*/ 6858000 h 6866467"/>
              <a:gd name="connsiteX0" fmla="*/ 0 w 8908457"/>
              <a:gd name="connsiteY0" fmla="*/ 6858000 h 6917267"/>
              <a:gd name="connsiteX1" fmla="*/ 381 w 8908457"/>
              <a:gd name="connsiteY1" fmla="*/ 0 h 6917267"/>
              <a:gd name="connsiteX2" fmla="*/ 8908457 w 8908457"/>
              <a:gd name="connsiteY2" fmla="*/ 0 h 6917267"/>
              <a:gd name="connsiteX3" fmla="*/ 6393476 w 8908457"/>
              <a:gd name="connsiteY3" fmla="*/ 6917267 h 6917267"/>
              <a:gd name="connsiteX4" fmla="*/ 0 w 8908457"/>
              <a:gd name="connsiteY4" fmla="*/ 6858000 h 6917267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6385010 w 8908457"/>
              <a:gd name="connsiteY3" fmla="*/ 6858000 h 6858000"/>
              <a:gd name="connsiteX4" fmla="*/ 0 w 8908457"/>
              <a:gd name="connsiteY4" fmla="*/ 6858000 h 6858000"/>
              <a:gd name="connsiteX0" fmla="*/ 0 w 8823790"/>
              <a:gd name="connsiteY0" fmla="*/ 6858000 h 6858000"/>
              <a:gd name="connsiteX1" fmla="*/ 381 w 8823790"/>
              <a:gd name="connsiteY1" fmla="*/ 0 h 6858000"/>
              <a:gd name="connsiteX2" fmla="*/ 8823790 w 8823790"/>
              <a:gd name="connsiteY2" fmla="*/ 8467 h 6858000"/>
              <a:gd name="connsiteX3" fmla="*/ 6385010 w 8823790"/>
              <a:gd name="connsiteY3" fmla="*/ 6858000 h 6858000"/>
              <a:gd name="connsiteX4" fmla="*/ 0 w 8823790"/>
              <a:gd name="connsiteY4" fmla="*/ 6858000 h 6858000"/>
              <a:gd name="connsiteX0" fmla="*/ 0 w 8874590"/>
              <a:gd name="connsiteY0" fmla="*/ 6858000 h 6858000"/>
              <a:gd name="connsiteX1" fmla="*/ 381 w 8874590"/>
              <a:gd name="connsiteY1" fmla="*/ 0 h 6858000"/>
              <a:gd name="connsiteX2" fmla="*/ 8874590 w 8874590"/>
              <a:gd name="connsiteY2" fmla="*/ 8467 h 6858000"/>
              <a:gd name="connsiteX3" fmla="*/ 6385010 w 8874590"/>
              <a:gd name="connsiteY3" fmla="*/ 6858000 h 6858000"/>
              <a:gd name="connsiteX4" fmla="*/ 0 w 8874590"/>
              <a:gd name="connsiteY4" fmla="*/ 6858000 h 6858000"/>
              <a:gd name="connsiteX0" fmla="*/ 0 w 8849190"/>
              <a:gd name="connsiteY0" fmla="*/ 6858000 h 6858000"/>
              <a:gd name="connsiteX1" fmla="*/ 381 w 8849190"/>
              <a:gd name="connsiteY1" fmla="*/ 0 h 6858000"/>
              <a:gd name="connsiteX2" fmla="*/ 8849190 w 8849190"/>
              <a:gd name="connsiteY2" fmla="*/ 16934 h 6858000"/>
              <a:gd name="connsiteX3" fmla="*/ 6385010 w 8849190"/>
              <a:gd name="connsiteY3" fmla="*/ 6858000 h 6858000"/>
              <a:gd name="connsiteX4" fmla="*/ 0 w 8849190"/>
              <a:gd name="connsiteY4" fmla="*/ 6858000 h 6858000"/>
              <a:gd name="connsiteX0" fmla="*/ 0 w 8586723"/>
              <a:gd name="connsiteY0" fmla="*/ 6858000 h 6858000"/>
              <a:gd name="connsiteX1" fmla="*/ 381 w 8586723"/>
              <a:gd name="connsiteY1" fmla="*/ 0 h 6858000"/>
              <a:gd name="connsiteX2" fmla="*/ 8586723 w 8586723"/>
              <a:gd name="connsiteY2" fmla="*/ 1 h 6858000"/>
              <a:gd name="connsiteX3" fmla="*/ 6385010 w 8586723"/>
              <a:gd name="connsiteY3" fmla="*/ 6858000 h 6858000"/>
              <a:gd name="connsiteX4" fmla="*/ 0 w 8586723"/>
              <a:gd name="connsiteY4" fmla="*/ 6858000 h 6858000"/>
              <a:gd name="connsiteX0" fmla="*/ 0 w 8874589"/>
              <a:gd name="connsiteY0" fmla="*/ 6858000 h 6858000"/>
              <a:gd name="connsiteX1" fmla="*/ 381 w 8874589"/>
              <a:gd name="connsiteY1" fmla="*/ 0 h 6858000"/>
              <a:gd name="connsiteX2" fmla="*/ 8874589 w 8874589"/>
              <a:gd name="connsiteY2" fmla="*/ 8468 h 6858000"/>
              <a:gd name="connsiteX3" fmla="*/ 6385010 w 8874589"/>
              <a:gd name="connsiteY3" fmla="*/ 6858000 h 6858000"/>
              <a:gd name="connsiteX4" fmla="*/ 0 w 8874589"/>
              <a:gd name="connsiteY4" fmla="*/ 6858000 h 6858000"/>
              <a:gd name="connsiteX0" fmla="*/ 0 w 8823789"/>
              <a:gd name="connsiteY0" fmla="*/ 6858000 h 6858000"/>
              <a:gd name="connsiteX1" fmla="*/ 381 w 8823789"/>
              <a:gd name="connsiteY1" fmla="*/ 0 h 6858000"/>
              <a:gd name="connsiteX2" fmla="*/ 8823789 w 8823789"/>
              <a:gd name="connsiteY2" fmla="*/ 16934 h 6858000"/>
              <a:gd name="connsiteX3" fmla="*/ 6385010 w 8823789"/>
              <a:gd name="connsiteY3" fmla="*/ 6858000 h 6858000"/>
              <a:gd name="connsiteX4" fmla="*/ 0 w 8823789"/>
              <a:gd name="connsiteY4" fmla="*/ 6858000 h 6858000"/>
              <a:gd name="connsiteX0" fmla="*/ 0 w 8883055"/>
              <a:gd name="connsiteY0" fmla="*/ 6858000 h 6858000"/>
              <a:gd name="connsiteX1" fmla="*/ 381 w 8883055"/>
              <a:gd name="connsiteY1" fmla="*/ 0 h 6858000"/>
              <a:gd name="connsiteX2" fmla="*/ 8883055 w 8883055"/>
              <a:gd name="connsiteY2" fmla="*/ 8467 h 6858000"/>
              <a:gd name="connsiteX3" fmla="*/ 6385010 w 8883055"/>
              <a:gd name="connsiteY3" fmla="*/ 6858000 h 6858000"/>
              <a:gd name="connsiteX4" fmla="*/ 0 w 8883055"/>
              <a:gd name="connsiteY4" fmla="*/ 6858000 h 6858000"/>
              <a:gd name="connsiteX0" fmla="*/ 0 w 8891522"/>
              <a:gd name="connsiteY0" fmla="*/ 6900333 h 6900333"/>
              <a:gd name="connsiteX1" fmla="*/ 381 w 8891522"/>
              <a:gd name="connsiteY1" fmla="*/ 42333 h 6900333"/>
              <a:gd name="connsiteX2" fmla="*/ 8891522 w 8891522"/>
              <a:gd name="connsiteY2" fmla="*/ 0 h 6900333"/>
              <a:gd name="connsiteX3" fmla="*/ 6385010 w 8891522"/>
              <a:gd name="connsiteY3" fmla="*/ 6900333 h 6900333"/>
              <a:gd name="connsiteX4" fmla="*/ 0 w 8891522"/>
              <a:gd name="connsiteY4" fmla="*/ 6900333 h 6900333"/>
              <a:gd name="connsiteX0" fmla="*/ 0 w 8891522"/>
              <a:gd name="connsiteY0" fmla="*/ 6858000 h 6858000"/>
              <a:gd name="connsiteX1" fmla="*/ 381 w 8891522"/>
              <a:gd name="connsiteY1" fmla="*/ 0 h 6858000"/>
              <a:gd name="connsiteX2" fmla="*/ 8891522 w 8891522"/>
              <a:gd name="connsiteY2" fmla="*/ 1 h 6858000"/>
              <a:gd name="connsiteX3" fmla="*/ 6385010 w 8891522"/>
              <a:gd name="connsiteY3" fmla="*/ 6858000 h 6858000"/>
              <a:gd name="connsiteX4" fmla="*/ 0 w 8891522"/>
              <a:gd name="connsiteY4" fmla="*/ 6858000 h 6858000"/>
              <a:gd name="connsiteX0" fmla="*/ 0 w 12200848"/>
              <a:gd name="connsiteY0" fmla="*/ 6858000 h 6858000"/>
              <a:gd name="connsiteX1" fmla="*/ 12200848 w 12200848"/>
              <a:gd name="connsiteY1" fmla="*/ 0 h 6858000"/>
              <a:gd name="connsiteX2" fmla="*/ 8891522 w 12200848"/>
              <a:gd name="connsiteY2" fmla="*/ 1 h 6858000"/>
              <a:gd name="connsiteX3" fmla="*/ 6385010 w 12200848"/>
              <a:gd name="connsiteY3" fmla="*/ 6858000 h 6858000"/>
              <a:gd name="connsiteX4" fmla="*/ 0 w 12200848"/>
              <a:gd name="connsiteY4" fmla="*/ 6858000 h 6858000"/>
              <a:gd name="connsiteX0" fmla="*/ 5823923 w 5823923"/>
              <a:gd name="connsiteY0" fmla="*/ 6858000 h 6858000"/>
              <a:gd name="connsiteX1" fmla="*/ 5815838 w 5823923"/>
              <a:gd name="connsiteY1" fmla="*/ 0 h 6858000"/>
              <a:gd name="connsiteX2" fmla="*/ 2506512 w 5823923"/>
              <a:gd name="connsiteY2" fmla="*/ 1 h 6858000"/>
              <a:gd name="connsiteX3" fmla="*/ 0 w 5823923"/>
              <a:gd name="connsiteY3" fmla="*/ 6858000 h 6858000"/>
              <a:gd name="connsiteX4" fmla="*/ 5823923 w 5823923"/>
              <a:gd name="connsiteY4" fmla="*/ 6858000 h 6858000"/>
              <a:gd name="connsiteX0" fmla="*/ 5900123 w 5900123"/>
              <a:gd name="connsiteY0" fmla="*/ 6874933 h 6874933"/>
              <a:gd name="connsiteX1" fmla="*/ 5815838 w 5900123"/>
              <a:gd name="connsiteY1" fmla="*/ 0 h 6874933"/>
              <a:gd name="connsiteX2" fmla="*/ 2506512 w 5900123"/>
              <a:gd name="connsiteY2" fmla="*/ 1 h 6874933"/>
              <a:gd name="connsiteX3" fmla="*/ 0 w 5900123"/>
              <a:gd name="connsiteY3" fmla="*/ 6858000 h 6874933"/>
              <a:gd name="connsiteX4" fmla="*/ 5900123 w 5900123"/>
              <a:gd name="connsiteY4" fmla="*/ 6874933 h 6874933"/>
              <a:gd name="connsiteX0" fmla="*/ 5815456 w 5815838"/>
              <a:gd name="connsiteY0" fmla="*/ 6866467 h 6866467"/>
              <a:gd name="connsiteX1" fmla="*/ 5815838 w 5815838"/>
              <a:gd name="connsiteY1" fmla="*/ 0 h 6866467"/>
              <a:gd name="connsiteX2" fmla="*/ 2506512 w 5815838"/>
              <a:gd name="connsiteY2" fmla="*/ 1 h 6866467"/>
              <a:gd name="connsiteX3" fmla="*/ 0 w 5815838"/>
              <a:gd name="connsiteY3" fmla="*/ 6858000 h 6866467"/>
              <a:gd name="connsiteX4" fmla="*/ 5815456 w 5815838"/>
              <a:gd name="connsiteY4" fmla="*/ 6866467 h 6866467"/>
              <a:gd name="connsiteX0" fmla="*/ 5815456 w 5815838"/>
              <a:gd name="connsiteY0" fmla="*/ 7001934 h 7001934"/>
              <a:gd name="connsiteX1" fmla="*/ 5815838 w 5815838"/>
              <a:gd name="connsiteY1" fmla="*/ 0 h 7001934"/>
              <a:gd name="connsiteX2" fmla="*/ 2506512 w 5815838"/>
              <a:gd name="connsiteY2" fmla="*/ 1 h 7001934"/>
              <a:gd name="connsiteX3" fmla="*/ 0 w 5815838"/>
              <a:gd name="connsiteY3" fmla="*/ 6858000 h 7001934"/>
              <a:gd name="connsiteX4" fmla="*/ 5815456 w 5815838"/>
              <a:gd name="connsiteY4" fmla="*/ 7001934 h 7001934"/>
              <a:gd name="connsiteX0" fmla="*/ 5823922 w 5823923"/>
              <a:gd name="connsiteY0" fmla="*/ 6858001 h 6858001"/>
              <a:gd name="connsiteX1" fmla="*/ 5815838 w 5823923"/>
              <a:gd name="connsiteY1" fmla="*/ 0 h 6858001"/>
              <a:gd name="connsiteX2" fmla="*/ 2506512 w 5823923"/>
              <a:gd name="connsiteY2" fmla="*/ 1 h 6858001"/>
              <a:gd name="connsiteX3" fmla="*/ 0 w 5823923"/>
              <a:gd name="connsiteY3" fmla="*/ 6858000 h 6858001"/>
              <a:gd name="connsiteX4" fmla="*/ 5823922 w 5823923"/>
              <a:gd name="connsiteY4" fmla="*/ 6858001 h 6858001"/>
              <a:gd name="connsiteX0" fmla="*/ 5942455 w 5942455"/>
              <a:gd name="connsiteY0" fmla="*/ 6866468 h 6866468"/>
              <a:gd name="connsiteX1" fmla="*/ 5815838 w 5942455"/>
              <a:gd name="connsiteY1" fmla="*/ 0 h 6866468"/>
              <a:gd name="connsiteX2" fmla="*/ 2506512 w 5942455"/>
              <a:gd name="connsiteY2" fmla="*/ 1 h 6866468"/>
              <a:gd name="connsiteX3" fmla="*/ 0 w 5942455"/>
              <a:gd name="connsiteY3" fmla="*/ 6858000 h 6866468"/>
              <a:gd name="connsiteX4" fmla="*/ 5942455 w 5942455"/>
              <a:gd name="connsiteY4" fmla="*/ 6866468 h 6866468"/>
              <a:gd name="connsiteX0" fmla="*/ 5806988 w 5815838"/>
              <a:gd name="connsiteY0" fmla="*/ 6874935 h 6874935"/>
              <a:gd name="connsiteX1" fmla="*/ 5815838 w 5815838"/>
              <a:gd name="connsiteY1" fmla="*/ 0 h 6874935"/>
              <a:gd name="connsiteX2" fmla="*/ 2506512 w 5815838"/>
              <a:gd name="connsiteY2" fmla="*/ 1 h 6874935"/>
              <a:gd name="connsiteX3" fmla="*/ 0 w 5815838"/>
              <a:gd name="connsiteY3" fmla="*/ 6858000 h 6874935"/>
              <a:gd name="connsiteX4" fmla="*/ 5806988 w 5815838"/>
              <a:gd name="connsiteY4" fmla="*/ 6874935 h 6874935"/>
              <a:gd name="connsiteX0" fmla="*/ 5806988 w 6958838"/>
              <a:gd name="connsiteY0" fmla="*/ 6874934 h 6874934"/>
              <a:gd name="connsiteX1" fmla="*/ 6958838 w 6958838"/>
              <a:gd name="connsiteY1" fmla="*/ 8466 h 6874934"/>
              <a:gd name="connsiteX2" fmla="*/ 2506512 w 6958838"/>
              <a:gd name="connsiteY2" fmla="*/ 0 h 6874934"/>
              <a:gd name="connsiteX3" fmla="*/ 0 w 6958838"/>
              <a:gd name="connsiteY3" fmla="*/ 6857999 h 6874934"/>
              <a:gd name="connsiteX4" fmla="*/ 5806988 w 6958838"/>
              <a:gd name="connsiteY4" fmla="*/ 6874934 h 6874934"/>
              <a:gd name="connsiteX0" fmla="*/ 6958455 w 6958838"/>
              <a:gd name="connsiteY0" fmla="*/ 6858001 h 6858001"/>
              <a:gd name="connsiteX1" fmla="*/ 6958838 w 6958838"/>
              <a:gd name="connsiteY1" fmla="*/ 8466 h 6858001"/>
              <a:gd name="connsiteX2" fmla="*/ 2506512 w 6958838"/>
              <a:gd name="connsiteY2" fmla="*/ 0 h 6858001"/>
              <a:gd name="connsiteX3" fmla="*/ 0 w 6958838"/>
              <a:gd name="connsiteY3" fmla="*/ 6857999 h 6858001"/>
              <a:gd name="connsiteX4" fmla="*/ 6958455 w 6958838"/>
              <a:gd name="connsiteY4" fmla="*/ 6858001 h 6858001"/>
              <a:gd name="connsiteX0" fmla="*/ 6958455 w 6967305"/>
              <a:gd name="connsiteY0" fmla="*/ 6858001 h 6858001"/>
              <a:gd name="connsiteX1" fmla="*/ 6967305 w 6967305"/>
              <a:gd name="connsiteY1" fmla="*/ 126999 h 6858001"/>
              <a:gd name="connsiteX2" fmla="*/ 2506512 w 6967305"/>
              <a:gd name="connsiteY2" fmla="*/ 0 h 6858001"/>
              <a:gd name="connsiteX3" fmla="*/ 0 w 6967305"/>
              <a:gd name="connsiteY3" fmla="*/ 6857999 h 6858001"/>
              <a:gd name="connsiteX4" fmla="*/ 6958455 w 6967305"/>
              <a:gd name="connsiteY4" fmla="*/ 6858001 h 6858001"/>
              <a:gd name="connsiteX0" fmla="*/ 6958455 w 6967305"/>
              <a:gd name="connsiteY0" fmla="*/ 6866469 h 6866469"/>
              <a:gd name="connsiteX1" fmla="*/ 6967305 w 6967305"/>
              <a:gd name="connsiteY1" fmla="*/ 0 h 6866469"/>
              <a:gd name="connsiteX2" fmla="*/ 2506512 w 6967305"/>
              <a:gd name="connsiteY2" fmla="*/ 8468 h 6866469"/>
              <a:gd name="connsiteX3" fmla="*/ 0 w 6967305"/>
              <a:gd name="connsiteY3" fmla="*/ 6866467 h 6866469"/>
              <a:gd name="connsiteX4" fmla="*/ 6958455 w 6967305"/>
              <a:gd name="connsiteY4" fmla="*/ 6866469 h 6866469"/>
              <a:gd name="connsiteX0" fmla="*/ 7102388 w 7102388"/>
              <a:gd name="connsiteY0" fmla="*/ 6858002 h 6866467"/>
              <a:gd name="connsiteX1" fmla="*/ 6967305 w 7102388"/>
              <a:gd name="connsiteY1" fmla="*/ 0 h 6866467"/>
              <a:gd name="connsiteX2" fmla="*/ 2506512 w 7102388"/>
              <a:gd name="connsiteY2" fmla="*/ 8468 h 6866467"/>
              <a:gd name="connsiteX3" fmla="*/ 0 w 7102388"/>
              <a:gd name="connsiteY3" fmla="*/ 6866467 h 6866467"/>
              <a:gd name="connsiteX4" fmla="*/ 7102388 w 7102388"/>
              <a:gd name="connsiteY4" fmla="*/ 6858002 h 6866467"/>
              <a:gd name="connsiteX0" fmla="*/ 6966921 w 6967305"/>
              <a:gd name="connsiteY0" fmla="*/ 6874935 h 6874935"/>
              <a:gd name="connsiteX1" fmla="*/ 6967305 w 6967305"/>
              <a:gd name="connsiteY1" fmla="*/ 0 h 6874935"/>
              <a:gd name="connsiteX2" fmla="*/ 2506512 w 6967305"/>
              <a:gd name="connsiteY2" fmla="*/ 8468 h 6874935"/>
              <a:gd name="connsiteX3" fmla="*/ 0 w 6967305"/>
              <a:gd name="connsiteY3" fmla="*/ 6866467 h 6874935"/>
              <a:gd name="connsiteX4" fmla="*/ 6966921 w 6967305"/>
              <a:gd name="connsiteY4" fmla="*/ 6874935 h 6874935"/>
              <a:gd name="connsiteX0" fmla="*/ 6983855 w 6983855"/>
              <a:gd name="connsiteY0" fmla="*/ 6968068 h 6968068"/>
              <a:gd name="connsiteX1" fmla="*/ 6967305 w 6983855"/>
              <a:gd name="connsiteY1" fmla="*/ 0 h 6968068"/>
              <a:gd name="connsiteX2" fmla="*/ 2506512 w 6983855"/>
              <a:gd name="connsiteY2" fmla="*/ 8468 h 6968068"/>
              <a:gd name="connsiteX3" fmla="*/ 0 w 6983855"/>
              <a:gd name="connsiteY3" fmla="*/ 6866467 h 6968068"/>
              <a:gd name="connsiteX4" fmla="*/ 6983855 w 6983855"/>
              <a:gd name="connsiteY4" fmla="*/ 6968068 h 6968068"/>
              <a:gd name="connsiteX0" fmla="*/ 6966921 w 6967305"/>
              <a:gd name="connsiteY0" fmla="*/ 6874934 h 6874934"/>
              <a:gd name="connsiteX1" fmla="*/ 6967305 w 6967305"/>
              <a:gd name="connsiteY1" fmla="*/ 0 h 6874934"/>
              <a:gd name="connsiteX2" fmla="*/ 2506512 w 6967305"/>
              <a:gd name="connsiteY2" fmla="*/ 8468 h 6874934"/>
              <a:gd name="connsiteX3" fmla="*/ 0 w 6967305"/>
              <a:gd name="connsiteY3" fmla="*/ 6866467 h 6874934"/>
              <a:gd name="connsiteX4" fmla="*/ 6966921 w 6967305"/>
              <a:gd name="connsiteY4" fmla="*/ 6874934 h 6874934"/>
              <a:gd name="connsiteX0" fmla="*/ 6966921 w 6966921"/>
              <a:gd name="connsiteY0" fmla="*/ 6866467 h 6866467"/>
              <a:gd name="connsiteX1" fmla="*/ 6120638 w 6966921"/>
              <a:gd name="connsiteY1" fmla="*/ 0 h 6866467"/>
              <a:gd name="connsiteX2" fmla="*/ 2506512 w 6966921"/>
              <a:gd name="connsiteY2" fmla="*/ 1 h 6866467"/>
              <a:gd name="connsiteX3" fmla="*/ 0 w 6966921"/>
              <a:gd name="connsiteY3" fmla="*/ 6858000 h 6866467"/>
              <a:gd name="connsiteX4" fmla="*/ 6966921 w 6966921"/>
              <a:gd name="connsiteY4" fmla="*/ 6866467 h 6866467"/>
              <a:gd name="connsiteX0" fmla="*/ 6120255 w 6120638"/>
              <a:gd name="connsiteY0" fmla="*/ 6858001 h 6858001"/>
              <a:gd name="connsiteX1" fmla="*/ 6120638 w 6120638"/>
              <a:gd name="connsiteY1" fmla="*/ 0 h 6858001"/>
              <a:gd name="connsiteX2" fmla="*/ 2506512 w 6120638"/>
              <a:gd name="connsiteY2" fmla="*/ 1 h 6858001"/>
              <a:gd name="connsiteX3" fmla="*/ 0 w 6120638"/>
              <a:gd name="connsiteY3" fmla="*/ 6858000 h 6858001"/>
              <a:gd name="connsiteX4" fmla="*/ 6120255 w 612063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0638" h="6858001">
                <a:moveTo>
                  <a:pt x="6120255" y="6858001"/>
                </a:moveTo>
                <a:cubicBezTo>
                  <a:pt x="6120382" y="4569179"/>
                  <a:pt x="6120511" y="2288822"/>
                  <a:pt x="6120638" y="0"/>
                </a:cubicBezTo>
                <a:lnTo>
                  <a:pt x="2506512" y="1"/>
                </a:lnTo>
                <a:lnTo>
                  <a:pt x="0" y="6858000"/>
                </a:lnTo>
                <a:lnTo>
                  <a:pt x="6120255" y="6858001"/>
                </a:ln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F07C0-626C-4EA8-8AAF-F72F79402A6E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A6069-AA96-48C6-B5DA-A2E30C2F4B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59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74"/>
            <a:ext cx="5141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42" y="2282826"/>
            <a:ext cx="456723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42" y="1520846"/>
            <a:ext cx="4567238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AE841-96D6-499D-BB2C-56B08519CA64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0AD10-AA97-46AD-9C17-8EC3F1AAE8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0428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74"/>
            <a:ext cx="5141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42" y="2282826"/>
            <a:ext cx="456723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42" y="1520846"/>
            <a:ext cx="4567238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Объект 2"/>
          <p:cNvSpPr>
            <a:spLocks noGrp="1"/>
          </p:cNvSpPr>
          <p:nvPr>
            <p:ph idx="14"/>
          </p:nvPr>
        </p:nvSpPr>
        <p:spPr>
          <a:xfrm>
            <a:off x="5710248" y="2282845"/>
            <a:ext cx="2290333" cy="1661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00AAFF"/>
                </a:solidFill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2BFD7-3401-4786-B965-1A9F7FD58D05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4EAAF-226A-45C7-BA61-15B0E7D0DF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87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74"/>
            <a:ext cx="5141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43" y="2282826"/>
            <a:ext cx="428505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42" y="1520846"/>
            <a:ext cx="4567238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Объект 2"/>
          <p:cNvSpPr>
            <a:spLocks noGrp="1"/>
          </p:cNvSpPr>
          <p:nvPr>
            <p:ph idx="14"/>
          </p:nvPr>
        </p:nvSpPr>
        <p:spPr>
          <a:xfrm>
            <a:off x="4852997" y="2282826"/>
            <a:ext cx="399811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484EE-AA97-4041-B845-E468FD479CA9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57977-5678-46BD-A81C-E26E2CDC0F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3445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8"/>
          <p:cNvSpPr/>
          <p:nvPr userDrawn="1"/>
        </p:nvSpPr>
        <p:spPr>
          <a:xfrm>
            <a:off x="4567238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84"/>
            <a:ext cx="3998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51" y="2282826"/>
            <a:ext cx="399811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51" y="1520846"/>
            <a:ext cx="3998119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5"/>
          </p:nvPr>
        </p:nvSpPr>
        <p:spPr>
          <a:xfrm>
            <a:off x="4854189" y="2282826"/>
            <a:ext cx="399811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84AE-5C15-4A6B-B445-588C2B4A3B3E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0F563-6DCF-451B-87D7-F369E31FA8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1095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2"/>
          <p:cNvSpPr/>
          <p:nvPr userDrawn="1"/>
        </p:nvSpPr>
        <p:spPr>
          <a:xfrm>
            <a:off x="6092825" y="1906588"/>
            <a:ext cx="3051175" cy="4951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9" name="Прямоугольник 11"/>
          <p:cNvSpPr/>
          <p:nvPr userDrawn="1"/>
        </p:nvSpPr>
        <p:spPr>
          <a:xfrm>
            <a:off x="3051175" y="1906588"/>
            <a:ext cx="3051175" cy="4951412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9F9F9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906588"/>
            <a:ext cx="3051175" cy="4951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84"/>
            <a:ext cx="3998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41" y="2282826"/>
            <a:ext cx="256817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51" y="1520846"/>
            <a:ext cx="3998119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5"/>
          </p:nvPr>
        </p:nvSpPr>
        <p:spPr>
          <a:xfrm>
            <a:off x="3321659" y="2282826"/>
            <a:ext cx="2675521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Объект 2"/>
          <p:cNvSpPr>
            <a:spLocks noGrp="1"/>
          </p:cNvSpPr>
          <p:nvPr>
            <p:ph idx="16"/>
          </p:nvPr>
        </p:nvSpPr>
        <p:spPr>
          <a:xfrm>
            <a:off x="6284119" y="2282826"/>
            <a:ext cx="256698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Дата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3D82C-F8A1-43B4-BE49-DE0A77DC8EF3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6397C-8D40-451C-9325-6E86214FDD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325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8"/>
          <p:cNvSpPr/>
          <p:nvPr userDrawn="1"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rgbClr val="E5F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0A3CB4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84"/>
            <a:ext cx="3998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51" y="2282826"/>
            <a:ext cx="399811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51" y="1520846"/>
            <a:ext cx="3998119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Объект 2"/>
          <p:cNvSpPr>
            <a:spLocks noGrp="1"/>
          </p:cNvSpPr>
          <p:nvPr>
            <p:ph idx="14"/>
          </p:nvPr>
        </p:nvSpPr>
        <p:spPr>
          <a:xfrm>
            <a:off x="4852997" y="2282845"/>
            <a:ext cx="3998119" cy="1170577"/>
          </a:xfrm>
          <a:prstGeom prst="rect">
            <a:avLst/>
          </a:prstGeom>
        </p:spPr>
        <p:txBody>
          <a:bodyPr/>
          <a:lstStyle>
            <a:lvl1pPr>
              <a:buClr>
                <a:srgbClr val="00AAFF"/>
              </a:buClr>
              <a:defRPr>
                <a:solidFill>
                  <a:sysClr val="windowText" lastClr="000000"/>
                </a:solidFill>
              </a:defRPr>
            </a:lvl1pPr>
            <a:lvl2pPr>
              <a:buClr>
                <a:srgbClr val="00AAFF"/>
              </a:buClr>
              <a:defRPr>
                <a:solidFill>
                  <a:sysClr val="windowText" lastClr="000000"/>
                </a:solidFill>
              </a:defRPr>
            </a:lvl2pPr>
            <a:lvl3pPr>
              <a:buClr>
                <a:srgbClr val="00AAFF"/>
              </a:buClr>
              <a:defRPr>
                <a:solidFill>
                  <a:sysClr val="windowText" lastClr="000000"/>
                </a:solidFill>
              </a:defRPr>
            </a:lvl3pPr>
            <a:lvl4pPr>
              <a:buClr>
                <a:srgbClr val="00AAFF"/>
              </a:buClr>
              <a:defRPr>
                <a:solidFill>
                  <a:sysClr val="windowText" lastClr="000000"/>
                </a:solidFill>
              </a:defRPr>
            </a:lvl4pPr>
            <a:lvl5pPr>
              <a:buClr>
                <a:srgbClr val="00AAFF"/>
              </a:buCl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15369-39A2-44F7-B654-BF38966ABBCB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78FEF-62D8-4F60-BDBC-5D127ADF3E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6070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3873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87338" y="6472238"/>
            <a:ext cx="568325" cy="384175"/>
          </a:xfrm>
          <a:prstGeom prst="rect">
            <a:avLst/>
          </a:prstGeom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F8F8F"/>
                </a:solidFill>
                <a:latin typeface="VTB Group Cond Light"/>
                <a:ea typeface="VTB Group Cond Light"/>
                <a:cs typeface="VTB Group Cond Light"/>
              </a:defRPr>
            </a:lvl1pPr>
          </a:lstStyle>
          <a:p>
            <a:pPr>
              <a:defRPr/>
            </a:pPr>
            <a:fld id="{AB1918A3-932D-43DF-9654-60ACDC37A585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55663" y="6472238"/>
            <a:ext cx="3086100" cy="385762"/>
          </a:xfrm>
          <a:prstGeom prst="rect">
            <a:avLst/>
          </a:prstGeom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F8F8F"/>
                </a:solidFill>
                <a:latin typeface="VTB Group Cond Light" pitchFamily="34" charset="-52"/>
              </a:defRPr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53238" y="6472238"/>
            <a:ext cx="1998662" cy="385762"/>
          </a:xfrm>
          <a:prstGeom prst="rect">
            <a:avLst/>
          </a:prstGeom>
        </p:spPr>
        <p:txBody>
          <a:bodyPr vert="horz" wrap="square" lIns="91440" tIns="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F8F8F"/>
                </a:solidFill>
                <a:latin typeface="VTB Group Cond Light"/>
                <a:ea typeface="VTB Group Cond Light"/>
                <a:cs typeface="VTB Group Cond Light"/>
              </a:defRPr>
            </a:lvl1pPr>
          </a:lstStyle>
          <a:p>
            <a:pPr>
              <a:defRPr/>
            </a:pPr>
            <a:fld id="{6FED087D-714E-4345-B115-DFBAE595B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30" name="Текст 7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9" r:id="rId1"/>
    <p:sldLayoutId id="2147485240" r:id="rId2"/>
    <p:sldLayoutId id="2147485241" r:id="rId3"/>
    <p:sldLayoutId id="2147485234" r:id="rId4"/>
    <p:sldLayoutId id="2147485235" r:id="rId5"/>
    <p:sldLayoutId id="2147485236" r:id="rId6"/>
    <p:sldLayoutId id="2147485242" r:id="rId7"/>
    <p:sldLayoutId id="2147485243" r:id="rId8"/>
    <p:sldLayoutId id="2147485244" r:id="rId9"/>
    <p:sldLayoutId id="2147485245" r:id="rId10"/>
    <p:sldLayoutId id="2147485246" r:id="rId11"/>
    <p:sldLayoutId id="2147485237" r:id="rId12"/>
    <p:sldLayoutId id="2147485238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 cap="all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00AAFF"/>
        </a:buClr>
        <a:buFont typeface="Arial" pitchFamily="34" charset="0"/>
        <a:buChar char="•"/>
        <a:defRPr sz="1400" kern="1200">
          <a:solidFill>
            <a:srgbClr val="262626"/>
          </a:solidFill>
          <a:latin typeface="VTB Group Cond Light" charset="0"/>
          <a:ea typeface="VTB Group Cond Light" charset="0"/>
          <a:cs typeface="VTB Group Cond Light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AAFF"/>
        </a:buClr>
        <a:buFont typeface="Arial" pitchFamily="34" charset="0"/>
        <a:buChar char="•"/>
        <a:defRPr sz="1400" kern="1200">
          <a:solidFill>
            <a:srgbClr val="262626"/>
          </a:solidFill>
          <a:latin typeface="VTB Group Cond Light" charset="0"/>
          <a:ea typeface="VTB Group Cond Light" charset="0"/>
          <a:cs typeface="VTB Group Cond Light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AAFF"/>
        </a:buClr>
        <a:buFont typeface="Arial" pitchFamily="34" charset="0"/>
        <a:buChar char="•"/>
        <a:defRPr sz="1400" kern="1200">
          <a:solidFill>
            <a:srgbClr val="262626"/>
          </a:solidFill>
          <a:latin typeface="VTB Group Cond Light" charset="0"/>
          <a:ea typeface="VTB Group Cond Light" charset="0"/>
          <a:cs typeface="VTB Group Cond Light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AAFF"/>
        </a:buClr>
        <a:buFont typeface="Arial" pitchFamily="34" charset="0"/>
        <a:buChar char="•"/>
        <a:defRPr sz="1200" kern="1200">
          <a:solidFill>
            <a:srgbClr val="858585"/>
          </a:solidFill>
          <a:latin typeface="VTB Group Cond Light" charset="0"/>
          <a:ea typeface="VTB Group Cond Light" charset="0"/>
          <a:cs typeface="VTB Group Cond Light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AAFF"/>
        </a:buClr>
        <a:buFont typeface="Arial" pitchFamily="34" charset="0"/>
        <a:buChar char="•"/>
        <a:defRPr sz="1200" kern="1200">
          <a:solidFill>
            <a:srgbClr val="858585"/>
          </a:solidFill>
          <a:latin typeface="VTB Group Cond Light" charset="0"/>
          <a:ea typeface="VTB Group Cond Light" charset="0"/>
          <a:cs typeface="VTB Group Cond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5.png"/><Relationship Id="rId5" Type="http://schemas.openxmlformats.org/officeDocument/2006/relationships/tags" Target="../tags/tag5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abubakarovaay@vtb.ru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2646363"/>
            <a:ext cx="9144000" cy="920750"/>
          </a:xfrm>
          <a:prstGeom prst="rect">
            <a:avLst/>
          </a:prstGeom>
          <a:solidFill>
            <a:srgbClr val="FFFFFF">
              <a:alpha val="61961"/>
            </a:srgbClr>
          </a:solidFill>
        </p:spPr>
        <p:txBody>
          <a:bodyPr lIns="180000" tIns="90000" rIns="180000" bIns="90000" anchor="ctr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rgbClr val="002882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ru-RU" sz="2400" dirty="0">
                <a:solidFill>
                  <a:srgbClr val="0A2896"/>
                </a:solidFill>
                <a:cs typeface="Arial"/>
              </a:rPr>
              <a:t>Кредитование клиентов по программе министерства экономического развития 1764</a:t>
            </a:r>
          </a:p>
        </p:txBody>
      </p:sp>
      <p:pic>
        <p:nvPicPr>
          <p:cNvPr id="10244" name="Изображение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309563"/>
            <a:ext cx="239236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 bwMode="auto">
          <a:xfrm>
            <a:off x="155575" y="258763"/>
            <a:ext cx="7312025" cy="276999"/>
          </a:xfrm>
        </p:spPr>
        <p:txBody>
          <a:bodyPr/>
          <a:lstStyle/>
          <a:p>
            <a:pPr>
              <a:defRPr/>
            </a:pPr>
            <a:r>
              <a:rPr lang="ru-RU" sz="2000" dirty="0" smtClean="0">
                <a:solidFill>
                  <a:srgbClr val="0A2896"/>
                </a:solidFill>
                <a:latin typeface="+mn-lt"/>
                <a:cs typeface="Arial"/>
              </a:rPr>
              <a:t>Основные параметры программы 1764</a:t>
            </a:r>
            <a:r>
              <a:rPr lang="ru-RU" sz="2000" baseline="30000" dirty="0">
                <a:solidFill>
                  <a:srgbClr val="0A2896"/>
                </a:solidFill>
                <a:latin typeface="+mn-lt"/>
                <a:cs typeface="Arial"/>
              </a:rPr>
              <a:t>1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85738" y="717550"/>
            <a:ext cx="684212" cy="0"/>
          </a:xfrm>
          <a:prstGeom prst="line">
            <a:avLst/>
          </a:prstGeom>
          <a:ln w="38100">
            <a:solidFill>
              <a:srgbClr val="00A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8" name="Изображение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-100013"/>
            <a:ext cx="1916112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Прямоугольник 1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39688" y="820737"/>
            <a:ext cx="13033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Цели программы</a:t>
            </a:r>
            <a:endParaRPr lang="ru-RU" altLang="ru-RU" sz="1200" b="1" dirty="0">
              <a:solidFill>
                <a:srgbClr val="33333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4" name="Нашивка 13"/>
          <p:cNvSpPr/>
          <p:nvPr>
            <p:custDataLst>
              <p:tags r:id="rId2"/>
            </p:custDataLst>
          </p:nvPr>
        </p:nvSpPr>
        <p:spPr>
          <a:xfrm>
            <a:off x="1103631" y="865684"/>
            <a:ext cx="293688" cy="376237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>
              <a:solidFill>
                <a:srgbClr val="333333"/>
              </a:solidFill>
            </a:endParaRPr>
          </a:p>
        </p:txBody>
      </p:sp>
      <p:sp>
        <p:nvSpPr>
          <p:cNvPr id="11271" name="Прямоугольник 1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-27863" y="1796096"/>
            <a:ext cx="13033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Условия программы</a:t>
            </a:r>
            <a:endParaRPr lang="ru-RU" altLang="ru-RU" sz="1200" b="1" dirty="0">
              <a:solidFill>
                <a:srgbClr val="33333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1275" name="Прямоугольник 1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-68661" y="4911081"/>
            <a:ext cx="16646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Льготная </a:t>
            </a:r>
            <a:r>
              <a:rPr lang="ru-RU" altLang="ru-RU" sz="1200" b="1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ставка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altLang="ru-RU" sz="1200" b="1" dirty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Клиента</a:t>
            </a:r>
            <a:endParaRPr lang="ru-RU" altLang="ru-RU" sz="1200" b="1" dirty="0">
              <a:solidFill>
                <a:srgbClr val="33333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1277" name="Прямоугольник 1"/>
          <p:cNvSpPr>
            <a:spLocks noChangeArrowheads="1"/>
          </p:cNvSpPr>
          <p:nvPr/>
        </p:nvSpPr>
        <p:spPr bwMode="auto">
          <a:xfrm>
            <a:off x="1410493" y="778331"/>
            <a:ext cx="76930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fontAlgn="ctr">
              <a:lnSpc>
                <a:spcPct val="100000"/>
              </a:lnSpc>
              <a:spcBef>
                <a:spcPct val="0"/>
              </a:spcBef>
              <a:buClrTx/>
            </a:pP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Льготное кредитование </a:t>
            </a:r>
            <a:r>
              <a:rPr lang="ru-RU" altLang="ru-RU" sz="1100" dirty="0" smtClean="0">
                <a:solidFill>
                  <a:srgbClr val="0A2896"/>
                </a:solidFill>
                <a:latin typeface="Arial" pitchFamily="34" charset="0"/>
              </a:rPr>
              <a:t>путем </a:t>
            </a: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предоставления банкам из Федерального бюджета через Минэкономразвития РФ субсидий по кредитам, выданным в 2019 - 2024 годах субъектам МСП приоритетных отраслей.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495425" y="1453058"/>
            <a:ext cx="7559675" cy="0"/>
          </a:xfrm>
          <a:prstGeom prst="line">
            <a:avLst/>
          </a:prstGeom>
          <a:ln w="9525">
            <a:solidFill>
              <a:srgbClr val="00AA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9" name="Прямоугольник 28"/>
          <p:cNvSpPr>
            <a:spLocks noChangeArrowheads="1"/>
          </p:cNvSpPr>
          <p:nvPr/>
        </p:nvSpPr>
        <p:spPr bwMode="auto">
          <a:xfrm>
            <a:off x="1397319" y="1617834"/>
            <a:ext cx="7764462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fontAlgn="ct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Кредитование на </a:t>
            </a: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цели</a:t>
            </a:r>
            <a:r>
              <a:rPr lang="ru-RU" sz="1100" baseline="30000" dirty="0" smtClean="0">
                <a:solidFill>
                  <a:srgbClr val="0A2896"/>
                </a:solidFill>
                <a:cs typeface="Arial"/>
              </a:rPr>
              <a:t>2</a:t>
            </a: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реализации инвестиционных проектов или на цели пополнения оборотных средств</a:t>
            </a: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.</a:t>
            </a:r>
          </a:p>
          <a:p>
            <a:pPr fontAlgn="ct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Обязательно целевое 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использования как по инвестиционным, так и по оборотным кредитам</a:t>
            </a: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Сумма 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кредита </a:t>
            </a:r>
            <a:r>
              <a:rPr lang="ru-RU" altLang="ru-RU" sz="1100" b="1" dirty="0">
                <a:solidFill>
                  <a:schemeClr val="accent1"/>
                </a:solidFill>
                <a:latin typeface="+mn-lt"/>
              </a:rPr>
              <a:t>на инвестиционные цели 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от </a:t>
            </a:r>
            <a:r>
              <a:rPr lang="ru-RU" altLang="ru-RU" sz="1100" u="sng" dirty="0">
                <a:solidFill>
                  <a:srgbClr val="D23A19"/>
                </a:solidFill>
                <a:latin typeface="+mn-lt"/>
              </a:rPr>
              <a:t>0,5  до 2 000 млн. </a:t>
            </a:r>
            <a:r>
              <a:rPr lang="ru-RU" altLang="ru-RU" sz="1100" u="sng" dirty="0" smtClean="0">
                <a:solidFill>
                  <a:srgbClr val="D23A19"/>
                </a:solidFill>
                <a:latin typeface="+mn-lt"/>
              </a:rPr>
              <a:t>руб.</a:t>
            </a: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 Срок 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до 10 лет.</a:t>
            </a:r>
            <a:r>
              <a:rPr lang="ru-RU" altLang="ru-RU" sz="1100" b="1" dirty="0">
                <a:solidFill>
                  <a:schemeClr val="accent1"/>
                </a:solidFill>
                <a:latin typeface="+mn-lt"/>
              </a:rPr>
              <a:t> </a:t>
            </a:r>
            <a:endParaRPr lang="ru-RU" altLang="ru-RU" sz="1100" dirty="0">
              <a:solidFill>
                <a:schemeClr val="accent1"/>
              </a:solidFill>
              <a:latin typeface="+mn-lt"/>
            </a:endParaRPr>
          </a:p>
          <a:p>
            <a:pPr fontAlgn="ct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Сумма кредита </a:t>
            </a:r>
            <a:r>
              <a:rPr lang="ru-RU" altLang="ru-RU" sz="1100" b="1" dirty="0">
                <a:solidFill>
                  <a:schemeClr val="accent1"/>
                </a:solidFill>
                <a:latin typeface="+mn-lt"/>
              </a:rPr>
              <a:t>на пополнение оборотных средств 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от </a:t>
            </a:r>
            <a:r>
              <a:rPr lang="ru-RU" altLang="ru-RU" sz="1100" u="sng" dirty="0">
                <a:solidFill>
                  <a:srgbClr val="D23A19"/>
                </a:solidFill>
                <a:latin typeface="+mn-lt"/>
              </a:rPr>
              <a:t>0,5 до 500 млн. руб</a:t>
            </a:r>
            <a:r>
              <a:rPr lang="ru-RU" altLang="ru-RU" sz="1100" dirty="0">
                <a:solidFill>
                  <a:srgbClr val="D23A19"/>
                </a:solidFill>
                <a:latin typeface="+mn-lt"/>
              </a:rPr>
              <a:t>.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, срок до 3 лет.</a:t>
            </a:r>
          </a:p>
          <a:p>
            <a:pPr fontAlgn="ct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Кредит 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предоставляется в рублях</a:t>
            </a: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. </a:t>
            </a:r>
          </a:p>
          <a:p>
            <a:pPr fontAlgn="ct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Срок предоставления кредитных  средств - не позднее 30 ноября 2024 г.</a:t>
            </a:r>
          </a:p>
          <a:p>
            <a:pPr fontAlgn="ct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Отсутствуют комиссии </a:t>
            </a:r>
            <a:endParaRPr lang="ru-RU" altLang="ru-RU" sz="1100" dirty="0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368425" y="4817428"/>
            <a:ext cx="7643811" cy="0"/>
          </a:xfrm>
          <a:prstGeom prst="line">
            <a:avLst/>
          </a:prstGeom>
          <a:ln w="9525">
            <a:solidFill>
              <a:srgbClr val="00AA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1" name="Прямоугольник 30"/>
          <p:cNvSpPr>
            <a:spLocks noChangeArrowheads="1"/>
          </p:cNvSpPr>
          <p:nvPr/>
        </p:nvSpPr>
        <p:spPr bwMode="auto">
          <a:xfrm>
            <a:off x="1410494" y="5010944"/>
            <a:ext cx="76930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fontAlgn="ctr">
              <a:lnSpc>
                <a:spcPct val="100000"/>
              </a:lnSpc>
              <a:spcBef>
                <a:spcPct val="0"/>
              </a:spcBef>
              <a:buClrTx/>
            </a:pPr>
            <a:r>
              <a:rPr lang="ru-RU" altLang="ru-RU" sz="1100" b="1" dirty="0">
                <a:solidFill>
                  <a:srgbClr val="0A2896"/>
                </a:solidFill>
                <a:latin typeface="Arial" pitchFamily="34" charset="0"/>
              </a:rPr>
              <a:t>не более 8,5</a:t>
            </a:r>
            <a:r>
              <a:rPr lang="ru-RU" altLang="ru-RU" sz="1100" b="1" dirty="0" smtClean="0">
                <a:solidFill>
                  <a:srgbClr val="0A2896"/>
                </a:solidFill>
                <a:latin typeface="Arial" pitchFamily="34" charset="0"/>
              </a:rPr>
              <a:t>% годовых</a:t>
            </a:r>
            <a:endParaRPr lang="ru-RU" altLang="ru-RU" sz="1100" b="1" dirty="0">
              <a:solidFill>
                <a:srgbClr val="0A2896"/>
              </a:solidFill>
              <a:latin typeface="Arial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1443038" y="5448618"/>
            <a:ext cx="7559675" cy="0"/>
          </a:xfrm>
          <a:prstGeom prst="line">
            <a:avLst/>
          </a:prstGeom>
          <a:ln w="9525">
            <a:solidFill>
              <a:srgbClr val="00AA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49213" y="6332483"/>
            <a:ext cx="9023350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ctr" hangingPunct="0">
              <a:defRPr/>
            </a:pPr>
            <a:r>
              <a:rPr lang="ru-RU" sz="900" baseline="30000" dirty="0">
                <a:solidFill>
                  <a:srgbClr val="0A2896"/>
                </a:solidFill>
                <a:latin typeface="+mn-lt"/>
                <a:cs typeface="+mn-cs"/>
              </a:rPr>
              <a:t>1</a:t>
            </a:r>
            <a:r>
              <a:rPr lang="ru-RU" sz="900" dirty="0" smtClean="0">
                <a:solidFill>
                  <a:srgbClr val="0A2896"/>
                </a:solidFill>
                <a:latin typeface="+mn-lt"/>
                <a:cs typeface="+mn-cs"/>
              </a:rPr>
              <a:t>См</a:t>
            </a:r>
            <a:r>
              <a:rPr lang="ru-RU" sz="900" dirty="0">
                <a:solidFill>
                  <a:srgbClr val="0A2896"/>
                </a:solidFill>
                <a:latin typeface="+mn-lt"/>
                <a:cs typeface="+mn-cs"/>
              </a:rPr>
              <a:t>.</a:t>
            </a:r>
            <a:r>
              <a:rPr lang="en-US" sz="900" dirty="0">
                <a:solidFill>
                  <a:srgbClr val="0A2896"/>
                </a:solidFill>
                <a:latin typeface="+mn-lt"/>
                <a:cs typeface="+mn-cs"/>
              </a:rPr>
              <a:t> </a:t>
            </a:r>
            <a:r>
              <a:rPr lang="ru-RU" sz="900" dirty="0">
                <a:solidFill>
                  <a:srgbClr val="0A2896"/>
                </a:solidFill>
                <a:latin typeface="+mn-lt"/>
                <a:cs typeface="+mn-cs"/>
              </a:rPr>
              <a:t>Постановление №1764 от </a:t>
            </a:r>
            <a:r>
              <a:rPr lang="ru-RU" sz="900" dirty="0" smtClean="0">
                <a:solidFill>
                  <a:srgbClr val="0A2896"/>
                </a:solidFill>
                <a:latin typeface="+mn-lt"/>
                <a:cs typeface="+mn-cs"/>
              </a:rPr>
              <a:t>30.12.2018 с учетом изменений (изменения по сравнению с предыдущей редакцией Постановления подчеркнуты по тексту)</a:t>
            </a:r>
          </a:p>
          <a:p>
            <a:pPr eaLnBrk="0" fontAlgn="ctr" hangingPunct="0">
              <a:defRPr/>
            </a:pPr>
            <a:r>
              <a:rPr lang="ru-RU" sz="1050" dirty="0" smtClean="0">
                <a:solidFill>
                  <a:srgbClr val="0A2896"/>
                </a:solidFill>
                <a:latin typeface="Arial"/>
                <a:cs typeface="+mn-cs"/>
              </a:rPr>
              <a:t> </a:t>
            </a:r>
            <a:endParaRPr lang="ru-RU" sz="1050" dirty="0">
              <a:solidFill>
                <a:srgbClr val="0A2896"/>
              </a:solidFill>
              <a:latin typeface="Arial"/>
              <a:cs typeface="+mn-cs"/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9368" y="6344464"/>
            <a:ext cx="89931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6" name="Номер слайда 6"/>
          <p:cNvSpPr>
            <a:spLocks noGrp="1"/>
          </p:cNvSpPr>
          <p:nvPr>
            <p:ph type="sldNum" sz="quarter" idx="16"/>
          </p:nvPr>
        </p:nvSpPr>
        <p:spPr bwMode="auto">
          <a:xfrm>
            <a:off x="8534400" y="6634163"/>
            <a:ext cx="520700" cy="385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EA43485A-DC51-4603-BE8A-57DFA52FB78F}" type="slidenum">
              <a:rPr lang="ru-RU" altLang="ru-RU" sz="1000" smtClean="0">
                <a:solidFill>
                  <a:srgbClr val="8F8F8F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ru-RU" altLang="ru-RU" sz="1000" dirty="0" smtClean="0">
              <a:solidFill>
                <a:srgbClr val="8F8F8F"/>
              </a:solidFill>
            </a:endParaRPr>
          </a:p>
        </p:txBody>
      </p:sp>
      <p:sp>
        <p:nvSpPr>
          <p:cNvPr id="23" name="Прямоугольник 1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3811" y="3544451"/>
            <a:ext cx="141922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Требования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к заемщику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(на дату заключения </a:t>
            </a:r>
            <a:r>
              <a:rPr lang="ru-RU" altLang="ru-RU" sz="1200" dirty="0" smtClean="0">
                <a:solidFill>
                  <a:srgbClr val="0A2896"/>
                </a:solidFill>
                <a:latin typeface="+mn-lt"/>
                <a:cs typeface="Arial" pitchFamily="34" charset="0"/>
              </a:rPr>
              <a:t>КД) </a:t>
            </a:r>
            <a:r>
              <a:rPr lang="ru-RU" altLang="ru-RU" sz="1200" baseline="30000" dirty="0" smtClean="0">
                <a:solidFill>
                  <a:srgbClr val="0A2896"/>
                </a:solidFill>
                <a:latin typeface="+mn-lt"/>
                <a:cs typeface="Arial"/>
              </a:rPr>
              <a:t>3</a:t>
            </a:r>
            <a:endParaRPr lang="ru-RU" altLang="ru-RU" sz="1200" b="1" dirty="0">
              <a:solidFill>
                <a:srgbClr val="333333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410494" y="3123556"/>
            <a:ext cx="7559675" cy="0"/>
          </a:xfrm>
          <a:prstGeom prst="line">
            <a:avLst/>
          </a:prstGeom>
          <a:ln w="9525">
            <a:solidFill>
              <a:srgbClr val="00AA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460501" y="3236675"/>
            <a:ext cx="761206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Является субъектом МСП;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О</a:t>
            </a: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существление деятельности </a:t>
            </a:r>
            <a:r>
              <a:rPr lang="ru-RU" altLang="ru-RU" sz="1100" dirty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в </a:t>
            </a: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одной или нескольких приоритетных отраслях;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Является налоговым </a:t>
            </a:r>
            <a:r>
              <a:rPr lang="ru-RU" altLang="ru-RU" sz="1100" dirty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резидентом </a:t>
            </a: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РФ;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Отсутствие задолженности </a:t>
            </a:r>
            <a:r>
              <a:rPr lang="ru-RU" altLang="ru-RU" sz="1100" dirty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перед бюджетной системой РФ, </a:t>
            </a:r>
            <a:r>
              <a:rPr lang="ru-RU" altLang="ru-RU" sz="1100" u="sng" dirty="0">
                <a:solidFill>
                  <a:srgbClr val="D23A19"/>
                </a:solidFill>
                <a:latin typeface="+mn-lt"/>
                <a:ea typeface="VTB Group Cond Light" pitchFamily="34" charset="-52"/>
                <a:cs typeface="VTB Group Cond Light" pitchFamily="34" charset="-52"/>
              </a:rPr>
              <a:t>превышающей 50 тыс. руб</a:t>
            </a:r>
            <a:r>
              <a:rPr lang="ru-RU" altLang="ru-RU" sz="1100" dirty="0" smtClean="0">
                <a:solidFill>
                  <a:srgbClr val="FF6600"/>
                </a:solidFill>
                <a:ea typeface="VTB Group Cond Light" pitchFamily="34" charset="-52"/>
                <a:cs typeface="VTB Group Cond Light" pitchFamily="34" charset="-52"/>
              </a:rPr>
              <a:t>.</a:t>
            </a: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, </a:t>
            </a:r>
            <a:r>
              <a:rPr lang="ru-RU" altLang="ru-RU" sz="1100" dirty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а также перед работниками по заработной </a:t>
            </a: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плате;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Отсутствие производства </a:t>
            </a:r>
            <a:r>
              <a:rPr lang="ru-RU" altLang="ru-RU" sz="1100" dirty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по делу о </a:t>
            </a: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банкротстве;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Отсутствие отрицательной кредитной истории; 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Отсутствие запрещенных видов деятельности и ОКВЭД.</a:t>
            </a:r>
            <a:endParaRPr lang="ru-RU" altLang="ru-RU" sz="1100" dirty="0">
              <a:solidFill>
                <a:srgbClr val="0A2896"/>
              </a:solidFill>
              <a:ea typeface="VTB Group Cond Light" pitchFamily="34" charset="-52"/>
              <a:cs typeface="VTB Group Cond Light" pitchFamily="34" charset="-52"/>
            </a:endParaRPr>
          </a:p>
        </p:txBody>
      </p:sp>
      <p:sp>
        <p:nvSpPr>
          <p:cNvPr id="27" name="Нашивка 26"/>
          <p:cNvSpPr/>
          <p:nvPr>
            <p:custDataLst>
              <p:tags r:id="rId6"/>
            </p:custDataLst>
          </p:nvPr>
        </p:nvSpPr>
        <p:spPr>
          <a:xfrm>
            <a:off x="1065213" y="1852615"/>
            <a:ext cx="293688" cy="376237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>
              <a:solidFill>
                <a:srgbClr val="333333"/>
              </a:solidFill>
            </a:endParaRPr>
          </a:p>
        </p:txBody>
      </p:sp>
      <p:sp>
        <p:nvSpPr>
          <p:cNvPr id="29" name="Нашивка 28"/>
          <p:cNvSpPr/>
          <p:nvPr>
            <p:custDataLst>
              <p:tags r:id="rId7"/>
            </p:custDataLst>
          </p:nvPr>
        </p:nvSpPr>
        <p:spPr>
          <a:xfrm>
            <a:off x="1189038" y="3771831"/>
            <a:ext cx="293688" cy="376237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>
              <a:solidFill>
                <a:srgbClr val="333333"/>
              </a:solidFill>
            </a:endParaRPr>
          </a:p>
        </p:txBody>
      </p:sp>
      <p:sp>
        <p:nvSpPr>
          <p:cNvPr id="31" name="Нашивка 30"/>
          <p:cNvSpPr/>
          <p:nvPr>
            <p:custDataLst>
              <p:tags r:id="rId8"/>
            </p:custDataLst>
          </p:nvPr>
        </p:nvSpPr>
        <p:spPr>
          <a:xfrm>
            <a:off x="1212057" y="4943635"/>
            <a:ext cx="293688" cy="376237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3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-2" y="5329893"/>
            <a:ext cx="1239841" cy="1528108"/>
          </a:xfrm>
          <a:prstGeom prst="rect">
            <a:avLst/>
          </a:prstGeom>
          <a:solidFill>
            <a:srgbClr val="00AA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-2" y="869204"/>
            <a:ext cx="1270161" cy="4460688"/>
          </a:xfrm>
          <a:prstGeom prst="rect">
            <a:avLst/>
          </a:prstGeom>
          <a:solidFill>
            <a:srgbClr val="00AA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2292" name="Прямоугольник 28"/>
          <p:cNvSpPr>
            <a:spLocks noChangeArrowheads="1"/>
          </p:cNvSpPr>
          <p:nvPr/>
        </p:nvSpPr>
        <p:spPr bwMode="auto">
          <a:xfrm>
            <a:off x="1259522" y="5208478"/>
            <a:ext cx="7945437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dirty="0">
                <a:solidFill>
                  <a:schemeClr val="accent1"/>
                </a:solidFill>
                <a:latin typeface="Arial" pitchFamily="34" charset="0"/>
              </a:rPr>
              <a:t>1. Поддержка не может оказываться в отношении субъектов малого и среднего предпринимательства: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en-US" altLang="ru-RU" sz="950" dirty="0">
                <a:solidFill>
                  <a:schemeClr val="accent1"/>
                </a:solidFill>
                <a:latin typeface="Arial" pitchFamily="34" charset="0"/>
              </a:rPr>
              <a:t>- </a:t>
            </a:r>
            <a:r>
              <a:rPr lang="ru-RU" altLang="ru-RU" sz="950" dirty="0">
                <a:solidFill>
                  <a:schemeClr val="accent1"/>
                </a:solidFill>
                <a:latin typeface="Arial" pitchFamily="34" charset="0"/>
              </a:rPr>
              <a:t>являющихся </a:t>
            </a:r>
            <a:r>
              <a:rPr lang="ru-RU" altLang="ru-RU" sz="950" b="1" dirty="0">
                <a:solidFill>
                  <a:schemeClr val="accent1"/>
                </a:solidFill>
                <a:latin typeface="Arial" pitchFamily="34" charset="0"/>
              </a:rPr>
              <a:t>кредитными организациями, страховыми </a:t>
            </a:r>
            <a:r>
              <a:rPr lang="ru-RU" altLang="ru-RU" sz="950" b="1" dirty="0" smtClean="0">
                <a:solidFill>
                  <a:schemeClr val="accent1"/>
                </a:solidFill>
                <a:latin typeface="Arial" pitchFamily="34" charset="0"/>
              </a:rPr>
              <a:t>организациями</a:t>
            </a:r>
            <a:r>
              <a:rPr lang="ru-RU" altLang="ru-RU" sz="950" dirty="0" smtClean="0">
                <a:solidFill>
                  <a:schemeClr val="accent1"/>
                </a:solidFill>
                <a:latin typeface="Arial" pitchFamily="34" charset="0"/>
              </a:rPr>
              <a:t>, </a:t>
            </a:r>
            <a:r>
              <a:rPr lang="ru-RU" altLang="ru-RU" sz="950" b="1" dirty="0" smtClean="0">
                <a:solidFill>
                  <a:schemeClr val="accent1"/>
                </a:solidFill>
                <a:latin typeface="Arial" pitchFamily="34" charset="0"/>
              </a:rPr>
              <a:t>инвестиционными </a:t>
            </a:r>
            <a:r>
              <a:rPr lang="ru-RU" altLang="ru-RU" sz="950" b="1" dirty="0">
                <a:solidFill>
                  <a:schemeClr val="accent1"/>
                </a:solidFill>
                <a:latin typeface="Arial" pitchFamily="34" charset="0"/>
              </a:rPr>
              <a:t>фондами, негосударственными пенсионными фондами, профессиональными участниками рынка ценных бумаг, ломбардами;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en-US" altLang="ru-RU" sz="950" dirty="0">
                <a:solidFill>
                  <a:schemeClr val="accent1"/>
                </a:solidFill>
                <a:latin typeface="Arial" pitchFamily="34" charset="0"/>
              </a:rPr>
              <a:t>- </a:t>
            </a:r>
            <a:r>
              <a:rPr lang="ru-RU" altLang="ru-RU" sz="950" dirty="0">
                <a:solidFill>
                  <a:schemeClr val="accent1"/>
                </a:solidFill>
                <a:latin typeface="Arial" pitchFamily="34" charset="0"/>
              </a:rPr>
              <a:t>являющихся </a:t>
            </a:r>
            <a:r>
              <a:rPr lang="ru-RU" altLang="ru-RU" sz="950" b="1" dirty="0">
                <a:solidFill>
                  <a:schemeClr val="accent1"/>
                </a:solidFill>
                <a:latin typeface="Arial" pitchFamily="34" charset="0"/>
              </a:rPr>
              <a:t>участниками соглашений о разделе продукции;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en-US" altLang="ru-RU" sz="950" dirty="0">
                <a:solidFill>
                  <a:schemeClr val="accent1"/>
                </a:solidFill>
                <a:latin typeface="Arial" pitchFamily="34" charset="0"/>
              </a:rPr>
              <a:t>- </a:t>
            </a:r>
            <a:r>
              <a:rPr lang="ru-RU" altLang="ru-RU" sz="950" dirty="0">
                <a:solidFill>
                  <a:schemeClr val="accent1"/>
                </a:solidFill>
                <a:latin typeface="Arial" pitchFamily="34" charset="0"/>
              </a:rPr>
              <a:t>осуществляющих предпринимательскую деятельность </a:t>
            </a:r>
            <a:r>
              <a:rPr lang="ru-RU" altLang="ru-RU" sz="950" b="1" dirty="0">
                <a:solidFill>
                  <a:schemeClr val="accent1"/>
                </a:solidFill>
                <a:latin typeface="Arial" pitchFamily="34" charset="0"/>
              </a:rPr>
              <a:t>в сфере игорного бизнеса;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en-US" altLang="ru-RU" sz="950" dirty="0">
                <a:solidFill>
                  <a:schemeClr val="accent1"/>
                </a:solidFill>
                <a:latin typeface="Arial" pitchFamily="34" charset="0"/>
              </a:rPr>
              <a:t>- </a:t>
            </a:r>
            <a:r>
              <a:rPr lang="ru-RU" altLang="ru-RU" sz="950" dirty="0">
                <a:solidFill>
                  <a:schemeClr val="accent1"/>
                </a:solidFill>
                <a:latin typeface="Arial" pitchFamily="34" charset="0"/>
              </a:rPr>
              <a:t>являющихся в порядке, установленном законодательством Российской Федерации о валютном регулировании и валютном контроле, </a:t>
            </a:r>
            <a:r>
              <a:rPr lang="ru-RU" altLang="ru-RU" sz="950" b="1" dirty="0">
                <a:solidFill>
                  <a:schemeClr val="accent1"/>
                </a:solidFill>
                <a:latin typeface="Arial" pitchFamily="34" charset="0"/>
              </a:rPr>
              <a:t>нерезидентами Российской </a:t>
            </a:r>
            <a:r>
              <a:rPr lang="ru-RU" altLang="ru-RU" sz="950" b="1" dirty="0" smtClean="0">
                <a:solidFill>
                  <a:schemeClr val="accent1"/>
                </a:solidFill>
                <a:latin typeface="Arial" pitchFamily="34" charset="0"/>
              </a:rPr>
              <a:t>Федерации</a:t>
            </a:r>
            <a:r>
              <a:rPr lang="ru-RU" altLang="ru-RU" sz="950" dirty="0" smtClean="0">
                <a:solidFill>
                  <a:schemeClr val="accent1"/>
                </a:solidFill>
                <a:latin typeface="Arial" pitchFamily="34" charset="0"/>
              </a:rPr>
              <a:t>,.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dirty="0" smtClean="0">
                <a:solidFill>
                  <a:schemeClr val="accent1"/>
                </a:solidFill>
                <a:latin typeface="Arial" pitchFamily="34" charset="0"/>
              </a:rPr>
              <a:t>2</a:t>
            </a:r>
            <a:r>
              <a:rPr lang="ru-RU" altLang="ru-RU" sz="950" dirty="0">
                <a:solidFill>
                  <a:schemeClr val="accent1"/>
                </a:solidFill>
                <a:latin typeface="Arial" pitchFamily="34" charset="0"/>
              </a:rPr>
              <a:t>. Финансовая поддержка субъектов </a:t>
            </a:r>
            <a:r>
              <a:rPr lang="ru-RU" altLang="ru-RU" sz="950" dirty="0" smtClean="0">
                <a:solidFill>
                  <a:schemeClr val="accent1"/>
                </a:solidFill>
                <a:latin typeface="Arial" pitchFamily="34" charset="0"/>
              </a:rPr>
              <a:t>МСП не </a:t>
            </a:r>
            <a:r>
              <a:rPr lang="ru-RU" altLang="ru-RU" sz="950" dirty="0">
                <a:solidFill>
                  <a:schemeClr val="accent1"/>
                </a:solidFill>
                <a:latin typeface="Arial" pitchFamily="34" charset="0"/>
              </a:rPr>
              <a:t>может оказываться субъектам </a:t>
            </a:r>
            <a:r>
              <a:rPr lang="ru-RU" altLang="ru-RU" sz="950" dirty="0" smtClean="0">
                <a:solidFill>
                  <a:schemeClr val="accent1"/>
                </a:solidFill>
                <a:latin typeface="Arial" pitchFamily="34" charset="0"/>
              </a:rPr>
              <a:t>МСП, </a:t>
            </a:r>
            <a:r>
              <a:rPr lang="ru-RU" altLang="ru-RU" sz="950" dirty="0">
                <a:solidFill>
                  <a:schemeClr val="accent1"/>
                </a:solidFill>
                <a:latin typeface="Arial" pitchFamily="34" charset="0"/>
              </a:rPr>
              <a:t>осуществляющим </a:t>
            </a:r>
            <a:r>
              <a:rPr lang="ru-RU" altLang="ru-RU" sz="950" b="1" dirty="0">
                <a:solidFill>
                  <a:schemeClr val="accent1"/>
                </a:solidFill>
                <a:latin typeface="Arial" pitchFamily="34" charset="0"/>
              </a:rPr>
              <a:t>производство и (или) реализацию подакцизных товаров </a:t>
            </a:r>
            <a:r>
              <a:rPr lang="ru-RU" altLang="ru-RU" sz="950" dirty="0">
                <a:solidFill>
                  <a:schemeClr val="accent1"/>
                </a:solidFill>
                <a:latin typeface="Arial" pitchFamily="34" charset="0"/>
              </a:rPr>
              <a:t>(см. ст. 181 НК РФ), а также </a:t>
            </a:r>
            <a:r>
              <a:rPr lang="ru-RU" altLang="ru-RU" sz="950" b="1" dirty="0">
                <a:solidFill>
                  <a:schemeClr val="accent1"/>
                </a:solidFill>
                <a:latin typeface="Arial" pitchFamily="34" charset="0"/>
              </a:rPr>
              <a:t>добычу и (или) реализацию полезных ископаемых</a:t>
            </a:r>
            <a:r>
              <a:rPr lang="ru-RU" altLang="ru-RU" sz="950" dirty="0">
                <a:solidFill>
                  <a:schemeClr val="accent1"/>
                </a:solidFill>
                <a:latin typeface="Arial" pitchFamily="34" charset="0"/>
              </a:rPr>
              <a:t>, за исключением общераспространенных полезных ископаемых.</a:t>
            </a:r>
          </a:p>
        </p:txBody>
      </p:sp>
      <p:sp>
        <p:nvSpPr>
          <p:cNvPr id="12293" name="Номер слайда 6"/>
          <p:cNvSpPr>
            <a:spLocks noGrp="1"/>
          </p:cNvSpPr>
          <p:nvPr>
            <p:ph type="sldNum" sz="quarter" idx="16"/>
          </p:nvPr>
        </p:nvSpPr>
        <p:spPr bwMode="auto">
          <a:xfrm>
            <a:off x="8595360" y="6634163"/>
            <a:ext cx="459740" cy="385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34910D40-4AD5-4BBA-BEA2-286D67133E82}" type="slidenum">
              <a:rPr lang="ru-RU" altLang="ru-RU" sz="1000" smtClean="0">
                <a:solidFill>
                  <a:srgbClr val="8F8F8F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ru-RU" altLang="ru-RU" sz="1000" dirty="0" smtClean="0">
              <a:solidFill>
                <a:srgbClr val="8F8F8F"/>
              </a:solidFill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 bwMode="auto">
          <a:xfrm>
            <a:off x="155575" y="258763"/>
            <a:ext cx="7312025" cy="276999"/>
          </a:xfrm>
        </p:spPr>
        <p:txBody>
          <a:bodyPr/>
          <a:lstStyle/>
          <a:p>
            <a:pPr>
              <a:defRPr/>
            </a:pPr>
            <a:r>
              <a:rPr lang="ru-RU" sz="2000" dirty="0" smtClean="0">
                <a:solidFill>
                  <a:srgbClr val="0A2896"/>
                </a:solidFill>
                <a:latin typeface="+mn-lt"/>
                <a:cs typeface="Arial"/>
              </a:rPr>
              <a:t>Приоритетные и запрещенные отрасли</a:t>
            </a:r>
            <a:endParaRPr lang="ru-RU" sz="2000" dirty="0">
              <a:solidFill>
                <a:srgbClr val="0A2896"/>
              </a:solidFill>
              <a:latin typeface="+mn-lt"/>
              <a:cs typeface="Arial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85738" y="717550"/>
            <a:ext cx="684212" cy="0"/>
          </a:xfrm>
          <a:prstGeom prst="line">
            <a:avLst/>
          </a:prstGeom>
          <a:ln w="38100">
            <a:solidFill>
              <a:srgbClr val="00A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6" name="Изображение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-100013"/>
            <a:ext cx="1916112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Прямоугольник 28"/>
          <p:cNvSpPr>
            <a:spLocks noChangeArrowheads="1"/>
          </p:cNvSpPr>
          <p:nvPr/>
        </p:nvSpPr>
        <p:spPr bwMode="auto">
          <a:xfrm>
            <a:off x="1198562" y="811848"/>
            <a:ext cx="7945437" cy="4608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marL="228600" indent="-228600"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AutoNum type="arabicPeriod"/>
            </a:pPr>
            <a:r>
              <a:rPr lang="ru-RU" altLang="ru-RU" sz="950" b="1" dirty="0" smtClean="0">
                <a:solidFill>
                  <a:srgbClr val="0A2896"/>
                </a:solidFill>
                <a:latin typeface="Arial" pitchFamily="34" charset="0"/>
              </a:rPr>
              <a:t>Сельское хозяйство</a:t>
            </a:r>
            <a:endParaRPr lang="ru-RU" altLang="ru-RU" sz="950" dirty="0" smtClean="0">
              <a:solidFill>
                <a:srgbClr val="0A2896"/>
              </a:solidFill>
              <a:latin typeface="Arial" pitchFamily="34" charset="0"/>
            </a:endParaRPr>
          </a:p>
          <a:p>
            <a:pPr marL="228600" indent="-228600"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AutoNum type="arabicPeriod"/>
            </a:pPr>
            <a:r>
              <a:rPr lang="ru-RU" altLang="ru-RU" sz="950" b="1" dirty="0" smtClean="0">
                <a:solidFill>
                  <a:srgbClr val="0A2896"/>
                </a:solidFill>
                <a:latin typeface="Arial" pitchFamily="34" charset="0"/>
              </a:rPr>
              <a:t>Обрабатывающее производство</a:t>
            </a:r>
            <a:endParaRPr lang="ru-RU" altLang="ru-RU" sz="950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3. Производство и распределение электроэнергии, газа и воды</a:t>
            </a:r>
            <a:r>
              <a:rPr lang="en-US" altLang="ru-RU" sz="950" b="1" dirty="0">
                <a:solidFill>
                  <a:srgbClr val="0A2896"/>
                </a:solidFill>
                <a:latin typeface="Arial" pitchFamily="34" charset="0"/>
              </a:rPr>
              <a:t>;</a:t>
            </a:r>
            <a:endParaRPr lang="ru-RU" altLang="ru-RU" sz="950" b="1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4. Строительство</a:t>
            </a:r>
            <a:r>
              <a:rPr lang="en-US" altLang="ru-RU" sz="950" b="1" dirty="0">
                <a:solidFill>
                  <a:srgbClr val="0A2896"/>
                </a:solidFill>
                <a:latin typeface="Arial" pitchFamily="34" charset="0"/>
              </a:rPr>
              <a:t>;</a:t>
            </a:r>
            <a:endParaRPr lang="ru-RU" altLang="ru-RU" sz="950" b="1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5. Туристическая деятельность</a:t>
            </a:r>
            <a:r>
              <a:rPr lang="ru-RU" altLang="ru-RU" sz="950" dirty="0">
                <a:solidFill>
                  <a:srgbClr val="0A2896"/>
                </a:solidFill>
                <a:latin typeface="Arial" pitchFamily="34" charset="0"/>
              </a:rPr>
              <a:t> и деятельность в области туристической индустрии в целях развития внутреннего и въездного туризма.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6. Деятельность в области информации и связи</a:t>
            </a:r>
            <a:r>
              <a:rPr lang="en-US" altLang="ru-RU" sz="950" b="1" dirty="0">
                <a:solidFill>
                  <a:srgbClr val="0A2896"/>
                </a:solidFill>
                <a:latin typeface="Arial" pitchFamily="34" charset="0"/>
              </a:rPr>
              <a:t>;</a:t>
            </a:r>
            <a:endParaRPr lang="ru-RU" altLang="ru-RU" sz="950" b="1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7. Транспортировка и хранение</a:t>
            </a:r>
            <a:r>
              <a:rPr lang="en-US" altLang="ru-RU" sz="950" b="1" dirty="0">
                <a:solidFill>
                  <a:srgbClr val="0A2896"/>
                </a:solidFill>
                <a:latin typeface="Arial" pitchFamily="34" charset="0"/>
              </a:rPr>
              <a:t>;</a:t>
            </a:r>
            <a:endParaRPr lang="ru-RU" altLang="ru-RU" sz="950" b="1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8. Деятельность в области здравоохранения</a:t>
            </a:r>
            <a:r>
              <a:rPr lang="en-US" altLang="ru-RU" sz="950" b="1" dirty="0">
                <a:solidFill>
                  <a:srgbClr val="0A2896"/>
                </a:solidFill>
                <a:latin typeface="Arial" pitchFamily="34" charset="0"/>
              </a:rPr>
              <a:t>;</a:t>
            </a:r>
            <a:endParaRPr lang="ru-RU" altLang="ru-RU" sz="950" b="1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9. Деятельность в области образования</a:t>
            </a:r>
            <a:r>
              <a:rPr lang="en-US" altLang="ru-RU" sz="950" b="1" dirty="0">
                <a:solidFill>
                  <a:srgbClr val="0A2896"/>
                </a:solidFill>
                <a:latin typeface="Arial" pitchFamily="34" charset="0"/>
              </a:rPr>
              <a:t>;</a:t>
            </a:r>
            <a:endParaRPr lang="ru-RU" altLang="ru-RU" sz="950" b="1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10. Водоснабжение, водоотведение, организация сбора, обработки и утилизации </a:t>
            </a:r>
            <a:r>
              <a:rPr lang="ru-RU" altLang="ru-RU" sz="950" b="1" dirty="0" smtClean="0">
                <a:solidFill>
                  <a:srgbClr val="0A2896"/>
                </a:solidFill>
                <a:latin typeface="Arial" pitchFamily="34" charset="0"/>
              </a:rPr>
              <a:t>отходов</a:t>
            </a:r>
            <a:endParaRPr lang="ru-RU" altLang="ru-RU" sz="950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 smtClean="0">
                <a:solidFill>
                  <a:srgbClr val="0A2896"/>
                </a:solidFill>
                <a:latin typeface="Arial" pitchFamily="34" charset="0"/>
              </a:rPr>
              <a:t>11</a:t>
            </a: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. Деятельность гостиниц и предприятий </a:t>
            </a:r>
            <a:r>
              <a:rPr lang="ru-RU" altLang="ru-RU" sz="95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общественного питания</a:t>
            </a:r>
            <a:r>
              <a:rPr lang="ru-RU" altLang="ru-RU" sz="9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 </a:t>
            </a:r>
            <a:r>
              <a:rPr lang="ru-RU" altLang="ru-RU" sz="9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(в т. ч. деятельность  ресторанов</a:t>
            </a:r>
            <a:r>
              <a:rPr lang="ru-RU" altLang="ru-RU" sz="9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)</a:t>
            </a:r>
            <a:r>
              <a:rPr lang="en-US" altLang="ru-RU" sz="9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;</a:t>
            </a:r>
            <a:endParaRPr lang="ru-RU" altLang="ru-RU" sz="950" dirty="0">
              <a:solidFill>
                <a:schemeClr val="accent1">
                  <a:lumMod val="75000"/>
                </a:schemeClr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12. Деятельность в области культуры, спорта</a:t>
            </a:r>
            <a:r>
              <a:rPr lang="en-US" altLang="ru-RU" sz="950" b="1" dirty="0">
                <a:solidFill>
                  <a:srgbClr val="0A2896"/>
                </a:solidFill>
                <a:latin typeface="Arial" pitchFamily="34" charset="0"/>
              </a:rPr>
              <a:t>;</a:t>
            </a:r>
            <a:endParaRPr lang="ru-RU" altLang="ru-RU" sz="950" b="1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13. Деятельность профессиональная, научная и техническая</a:t>
            </a:r>
            <a:r>
              <a:rPr lang="en-US" altLang="ru-RU" sz="950" b="1" dirty="0">
                <a:solidFill>
                  <a:srgbClr val="0A2896"/>
                </a:solidFill>
                <a:latin typeface="Arial" pitchFamily="34" charset="0"/>
              </a:rPr>
              <a:t>;</a:t>
            </a:r>
            <a:endParaRPr lang="ru-RU" altLang="ru-RU" sz="950" b="1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14. Деятельность в сфере бытовых услуг</a:t>
            </a:r>
            <a:r>
              <a:rPr lang="en-US" altLang="ru-RU" sz="950" b="1" dirty="0">
                <a:solidFill>
                  <a:srgbClr val="0A2896"/>
                </a:solidFill>
                <a:latin typeface="Arial" pitchFamily="34" charset="0"/>
              </a:rPr>
              <a:t>;</a:t>
            </a:r>
            <a:endParaRPr lang="ru-RU" altLang="ru-RU" sz="950" b="1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15. Деятельность в сфере розничной торговли</a:t>
            </a:r>
            <a:r>
              <a:rPr lang="ru-RU" altLang="ru-RU" sz="950" dirty="0">
                <a:solidFill>
                  <a:srgbClr val="0A2896"/>
                </a:solidFill>
                <a:latin typeface="Arial" pitchFamily="34" charset="0"/>
              </a:rPr>
              <a:t> при условии, что субъект </a:t>
            </a:r>
            <a:r>
              <a:rPr lang="ru-RU" altLang="ru-RU" sz="950" dirty="0" smtClean="0">
                <a:solidFill>
                  <a:srgbClr val="0A2896"/>
                </a:solidFill>
                <a:latin typeface="Arial" pitchFamily="34" charset="0"/>
              </a:rPr>
              <a:t>МСП зарегистрирован </a:t>
            </a:r>
            <a:r>
              <a:rPr lang="ru-RU" altLang="ru-RU" sz="950" dirty="0">
                <a:solidFill>
                  <a:srgbClr val="0A2896"/>
                </a:solidFill>
                <a:latin typeface="Arial" pitchFamily="34" charset="0"/>
              </a:rPr>
              <a:t>и (или) осуществляет такую деятельность </a:t>
            </a:r>
            <a:r>
              <a:rPr lang="ru-RU" altLang="ru-RU" sz="950" dirty="0" smtClean="0">
                <a:solidFill>
                  <a:srgbClr val="0A2896"/>
                </a:solidFill>
                <a:latin typeface="Arial" pitchFamily="34" charset="0"/>
              </a:rPr>
              <a:t>в </a:t>
            </a:r>
            <a:r>
              <a:rPr lang="ru-RU" altLang="ru-RU" sz="950" dirty="0">
                <a:solidFill>
                  <a:srgbClr val="0A2896"/>
                </a:solidFill>
                <a:latin typeface="Arial" pitchFamily="34" charset="0"/>
              </a:rPr>
              <a:t>перечень </a:t>
            </a:r>
            <a:r>
              <a:rPr lang="ru-RU" altLang="ru-RU" sz="950" dirty="0" err="1">
                <a:solidFill>
                  <a:srgbClr val="0A2896"/>
                </a:solidFill>
                <a:latin typeface="Arial" pitchFamily="34" charset="0"/>
              </a:rPr>
              <a:t>монопрофильных</a:t>
            </a:r>
            <a:r>
              <a:rPr lang="ru-RU" altLang="ru-RU" sz="950" dirty="0">
                <a:solidFill>
                  <a:srgbClr val="0A2896"/>
                </a:solidFill>
                <a:latin typeface="Arial" pitchFamily="34" charset="0"/>
              </a:rPr>
              <a:t> муниципальных образований </a:t>
            </a:r>
            <a:r>
              <a:rPr lang="ru-RU" altLang="ru-RU" sz="950" dirty="0" smtClean="0">
                <a:solidFill>
                  <a:srgbClr val="0A2896"/>
                </a:solidFill>
                <a:latin typeface="Arial" pitchFamily="34" charset="0"/>
              </a:rPr>
              <a:t>РФ (моногородов</a:t>
            </a:r>
            <a:r>
              <a:rPr lang="ru-RU" altLang="ru-RU" sz="950" dirty="0">
                <a:solidFill>
                  <a:srgbClr val="0A2896"/>
                </a:solidFill>
                <a:latin typeface="Arial" pitchFamily="34" charset="0"/>
              </a:rPr>
              <a:t>), утвержденный распоряжением Правительства </a:t>
            </a:r>
            <a:r>
              <a:rPr lang="ru-RU" altLang="ru-RU" sz="950" dirty="0" smtClean="0">
                <a:solidFill>
                  <a:srgbClr val="0A2896"/>
                </a:solidFill>
                <a:latin typeface="Arial" pitchFamily="34" charset="0"/>
              </a:rPr>
              <a:t>РФ </a:t>
            </a:r>
            <a:r>
              <a:rPr lang="ru-RU" altLang="ru-RU" sz="950" dirty="0">
                <a:solidFill>
                  <a:srgbClr val="0A2896"/>
                </a:solidFill>
                <a:latin typeface="Arial" pitchFamily="34" charset="0"/>
              </a:rPr>
              <a:t>от 29 июля 2014 г. № </a:t>
            </a:r>
            <a:r>
              <a:rPr lang="ru-RU" altLang="ru-RU" sz="950" dirty="0" smtClean="0">
                <a:solidFill>
                  <a:srgbClr val="0A2896"/>
                </a:solidFill>
                <a:latin typeface="Arial" pitchFamily="34" charset="0"/>
              </a:rPr>
              <a:t>1398-р. 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16. </a:t>
            </a:r>
            <a:r>
              <a:rPr lang="ru-RU" altLang="ru-RU" sz="950" b="1" dirty="0" smtClean="0">
                <a:solidFill>
                  <a:srgbClr val="0A2896"/>
                </a:solidFill>
                <a:latin typeface="Arial" pitchFamily="34" charset="0"/>
              </a:rPr>
              <a:t>Деятельность </a:t>
            </a: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в сфере розничной и (или) оптовой торговли при условии, </a:t>
            </a:r>
            <a:r>
              <a:rPr lang="ru-RU" altLang="ru-RU" sz="950" dirty="0">
                <a:solidFill>
                  <a:srgbClr val="0A2896"/>
                </a:solidFill>
                <a:latin typeface="Arial" pitchFamily="34" charset="0"/>
              </a:rPr>
              <a:t>что субъект МСП зарегистрирован и (или) осуществляет такую деятельность на территориях субъектов РФ, входящих в Арктическую зону РФ (перечень территорий Арктической зоны РФ определены указом Президента РФ от 02.05.2014 N 296 «О сухопутных территориях Арктической зоны Российской Федерации» и указан в чек-листе</a:t>
            </a:r>
            <a:r>
              <a:rPr lang="ru-RU" altLang="ru-RU" sz="950" dirty="0" smtClean="0">
                <a:solidFill>
                  <a:srgbClr val="0A2896"/>
                </a:solidFill>
                <a:latin typeface="Arial" pitchFamily="34" charset="0"/>
              </a:rPr>
              <a:t>);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17. </a:t>
            </a:r>
            <a:r>
              <a:rPr lang="ru-RU" altLang="ru-RU" sz="950" b="1" dirty="0" smtClean="0">
                <a:solidFill>
                  <a:srgbClr val="0A2896"/>
                </a:solidFill>
                <a:latin typeface="Arial" pitchFamily="34" charset="0"/>
              </a:rPr>
              <a:t>Деятельность </a:t>
            </a: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в сфере розничной торговли при условии, что субъект малого предпринимательства является </a:t>
            </a:r>
            <a:r>
              <a:rPr lang="ru-RU" altLang="ru-RU" sz="950" b="1" dirty="0" err="1" smtClean="0">
                <a:solidFill>
                  <a:srgbClr val="0A2896"/>
                </a:solidFill>
                <a:latin typeface="Arial" pitchFamily="34" charset="0"/>
              </a:rPr>
              <a:t>микропредприятием</a:t>
            </a:r>
            <a:r>
              <a:rPr lang="ru-RU" altLang="ru-RU" sz="950" dirty="0" smtClean="0">
                <a:solidFill>
                  <a:srgbClr val="0A2896"/>
                </a:solidFill>
                <a:latin typeface="Arial" pitchFamily="34" charset="0"/>
              </a:rPr>
              <a:t>.</a:t>
            </a:r>
            <a:endParaRPr lang="ru-RU" altLang="ru-RU" sz="950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 smtClean="0">
                <a:solidFill>
                  <a:srgbClr val="0A2896"/>
                </a:solidFill>
                <a:latin typeface="Arial" pitchFamily="34" charset="0"/>
              </a:rPr>
              <a:t>18. </a:t>
            </a: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Деятельность в сфере розничной и (или) оптовой торговли</a:t>
            </a:r>
            <a:r>
              <a:rPr lang="ru-RU" altLang="ru-RU" sz="950" dirty="0">
                <a:solidFill>
                  <a:srgbClr val="0A2896"/>
                </a:solidFill>
                <a:latin typeface="Arial" pitchFamily="34" charset="0"/>
              </a:rPr>
              <a:t> </a:t>
            </a:r>
            <a:r>
              <a:rPr lang="ru-RU" altLang="ru-RU" sz="950" dirty="0" smtClean="0">
                <a:solidFill>
                  <a:srgbClr val="0A2896"/>
                </a:solidFill>
                <a:latin typeface="Arial" pitchFamily="34" charset="0"/>
              </a:rPr>
              <a:t>- </a:t>
            </a:r>
            <a:r>
              <a:rPr lang="ru-RU" altLang="ru-RU" sz="950" u="sng" dirty="0" smtClean="0">
                <a:solidFill>
                  <a:srgbClr val="0A2896"/>
                </a:solidFill>
                <a:latin typeface="Arial" pitchFamily="34" charset="0"/>
              </a:rPr>
              <a:t>на </a:t>
            </a:r>
            <a:r>
              <a:rPr lang="ru-RU" altLang="ru-RU" sz="950" u="sng" dirty="0">
                <a:solidFill>
                  <a:srgbClr val="0A2896"/>
                </a:solidFill>
                <a:latin typeface="Arial" pitchFamily="34" charset="0"/>
              </a:rPr>
              <a:t>инвестиционные цели</a:t>
            </a:r>
            <a:r>
              <a:rPr lang="en-US" altLang="ru-RU" sz="950" dirty="0" smtClean="0">
                <a:solidFill>
                  <a:srgbClr val="0A2896"/>
                </a:solidFill>
                <a:latin typeface="Arial" pitchFamily="34" charset="0"/>
              </a:rPr>
              <a:t>;</a:t>
            </a:r>
            <a:endParaRPr lang="ru-RU" altLang="ru-RU" sz="950" dirty="0" smtClean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b="1" dirty="0" smtClean="0">
                <a:solidFill>
                  <a:srgbClr val="0A2896"/>
                </a:solidFill>
                <a:latin typeface="Arial" pitchFamily="34" charset="0"/>
              </a:rPr>
              <a:t>19. Предоставление </a:t>
            </a:r>
            <a:r>
              <a:rPr lang="ru-RU" altLang="ru-RU" sz="950" b="1" dirty="0">
                <a:solidFill>
                  <a:srgbClr val="0A2896"/>
                </a:solidFill>
                <a:latin typeface="Arial" pitchFamily="34" charset="0"/>
              </a:rPr>
              <a:t>в аренду (сдача внаем) собственного недвижимого имущества и собственного движимого имущества. </a:t>
            </a:r>
            <a:endParaRPr lang="ru-RU" altLang="ru-RU" sz="950" b="1" dirty="0" smtClean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r>
              <a:rPr lang="ru-RU" altLang="ru-RU" sz="950" dirty="0" smtClean="0">
                <a:solidFill>
                  <a:srgbClr val="0A2896"/>
                </a:solidFill>
                <a:latin typeface="Arial" pitchFamily="34" charset="0"/>
              </a:rPr>
              <a:t>Не допускается: предоставление </a:t>
            </a:r>
            <a:r>
              <a:rPr lang="ru-RU" altLang="ru-RU" sz="950" dirty="0">
                <a:solidFill>
                  <a:srgbClr val="0A2896"/>
                </a:solidFill>
                <a:latin typeface="Arial" pitchFamily="34" charset="0"/>
              </a:rPr>
              <a:t>в аренду земельных участков, многоквартирных домов, жилых домов, квартир и иных жилых помещений;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ru-RU" altLang="ru-RU" sz="950" dirty="0" smtClean="0">
                <a:solidFill>
                  <a:srgbClr val="0A2896"/>
                </a:solidFill>
                <a:latin typeface="Arial" pitchFamily="34" charset="0"/>
              </a:rPr>
              <a:t>финансовая </a:t>
            </a:r>
            <a:r>
              <a:rPr lang="ru-RU" altLang="ru-RU" sz="950" dirty="0">
                <a:solidFill>
                  <a:srgbClr val="0A2896"/>
                </a:solidFill>
                <a:latin typeface="Arial" pitchFamily="34" charset="0"/>
              </a:rPr>
              <a:t>аренда (лизинг); </a:t>
            </a:r>
            <a:endParaRPr lang="ru-RU" altLang="ru-RU" sz="950" dirty="0" smtClean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ru-RU" altLang="ru-RU" sz="900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 typeface="Arial" pitchFamily="34" charset="0"/>
              <a:buNone/>
            </a:pPr>
            <a:endParaRPr lang="ru-RU" altLang="ru-RU" sz="900" dirty="0">
              <a:solidFill>
                <a:srgbClr val="0A2896"/>
              </a:solidFill>
              <a:latin typeface="Arial" pitchFamily="34" charset="0"/>
            </a:endParaRPr>
          </a:p>
        </p:txBody>
      </p:sp>
      <p:sp>
        <p:nvSpPr>
          <p:cNvPr id="12298" name="Прямоугольник 1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-60961" y="2525375"/>
            <a:ext cx="13204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Приоритетные отрасли</a:t>
            </a:r>
            <a:endParaRPr lang="ru-RU" altLang="ru-RU" sz="1200" b="1" dirty="0">
              <a:solidFill>
                <a:srgbClr val="33333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2299" name="Прямоугольник 1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5734050"/>
            <a:ext cx="13309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Запрещенные отрасли</a:t>
            </a:r>
            <a:endParaRPr lang="ru-RU" altLang="ru-RU" sz="1200" b="1" dirty="0">
              <a:solidFill>
                <a:schemeClr val="accent1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V="1">
            <a:off x="19050" y="5110182"/>
            <a:ext cx="9036050" cy="0"/>
          </a:xfrm>
          <a:prstGeom prst="line">
            <a:avLst/>
          </a:prstGeom>
          <a:ln w="9525">
            <a:solidFill>
              <a:srgbClr val="0A289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V="1">
            <a:off x="-1747837" y="3775075"/>
            <a:ext cx="5975350" cy="0"/>
          </a:xfrm>
          <a:prstGeom prst="line">
            <a:avLst/>
          </a:prstGeom>
          <a:ln w="9525">
            <a:solidFill>
              <a:srgbClr val="00AA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984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 bwMode="auto">
          <a:xfrm>
            <a:off x="155575" y="258763"/>
            <a:ext cx="7312025" cy="276999"/>
          </a:xfrm>
        </p:spPr>
        <p:txBody>
          <a:bodyPr/>
          <a:lstStyle/>
          <a:p>
            <a:pPr>
              <a:defRPr/>
            </a:pPr>
            <a:r>
              <a:rPr lang="ru-RU" sz="2000" dirty="0" smtClean="0">
                <a:solidFill>
                  <a:srgbClr val="0A2896"/>
                </a:solidFill>
                <a:latin typeface="+mn-lt"/>
                <a:cs typeface="Arial"/>
              </a:rPr>
              <a:t>Контактные лица</a:t>
            </a:r>
            <a:endParaRPr lang="ru-RU" sz="2000" dirty="0">
              <a:solidFill>
                <a:srgbClr val="0A2896"/>
              </a:solidFill>
              <a:latin typeface="+mn-lt"/>
              <a:cs typeface="Arial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85738" y="717550"/>
            <a:ext cx="684212" cy="0"/>
          </a:xfrm>
          <a:prstGeom prst="line">
            <a:avLst/>
          </a:prstGeom>
          <a:ln w="38100">
            <a:solidFill>
              <a:srgbClr val="00A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0" name="Изображение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-100013"/>
            <a:ext cx="1916112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Прямоугольник 43"/>
          <p:cNvSpPr>
            <a:spLocks noChangeArrowheads="1"/>
          </p:cNvSpPr>
          <p:nvPr/>
        </p:nvSpPr>
        <p:spPr bwMode="auto">
          <a:xfrm>
            <a:off x="185738" y="993775"/>
            <a:ext cx="406082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 smtClean="0">
                <a:solidFill>
                  <a:srgbClr val="0A2896"/>
                </a:solidFill>
                <a:latin typeface="Arial" pitchFamily="34" charset="0"/>
              </a:rPr>
              <a:t>Щедринова Анастасия</a:t>
            </a:r>
            <a:endParaRPr lang="ru-RU" altLang="ru-RU" sz="1200" b="1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100" dirty="0" smtClean="0">
                <a:solidFill>
                  <a:srgbClr val="0A2896"/>
                </a:solidFill>
                <a:latin typeface="Arial" pitchFamily="34" charset="0"/>
              </a:rPr>
              <a:t>Заместитель руководителя службы </a:t>
            </a: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по работе с корпоративными клиентами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ru-RU" altLang="ru-RU" sz="1100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г</a:t>
            </a:r>
            <a:r>
              <a:rPr lang="ru-RU" altLang="ru-RU" sz="1100" dirty="0" smtClean="0">
                <a:solidFill>
                  <a:srgbClr val="0A2896"/>
                </a:solidFill>
                <a:latin typeface="Arial" pitchFamily="34" charset="0"/>
              </a:rPr>
              <a:t>. Кемерово</a:t>
            </a: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, ул. Ноградская 5г, </a:t>
            </a:r>
            <a:r>
              <a:rPr lang="ru-RU" altLang="ru-RU" sz="1100" dirty="0" err="1">
                <a:solidFill>
                  <a:srgbClr val="0A2896"/>
                </a:solidFill>
                <a:latin typeface="Arial" pitchFamily="34" charset="0"/>
              </a:rPr>
              <a:t>каб</a:t>
            </a: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. </a:t>
            </a:r>
            <a:r>
              <a:rPr lang="ru-RU" altLang="ru-RU" sz="1100" dirty="0" smtClean="0">
                <a:solidFill>
                  <a:srgbClr val="0A2896"/>
                </a:solidFill>
                <a:latin typeface="Arial" pitchFamily="34" charset="0"/>
              </a:rPr>
              <a:t>38</a:t>
            </a:r>
            <a:endParaRPr lang="ru-RU" altLang="ru-RU" sz="1100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100" dirty="0">
                <a:solidFill>
                  <a:srgbClr val="00AAFF"/>
                </a:solidFill>
                <a:latin typeface="Arial" pitchFamily="34" charset="0"/>
              </a:rPr>
              <a:t>Мобильный +</a:t>
            </a:r>
            <a:r>
              <a:rPr lang="ru-RU" altLang="ru-RU" sz="1100" dirty="0" smtClean="0">
                <a:solidFill>
                  <a:srgbClr val="00AAFF"/>
                </a:solidFill>
                <a:latin typeface="Arial" pitchFamily="34" charset="0"/>
              </a:rPr>
              <a:t>7-903-993-2659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100" dirty="0" smtClean="0">
                <a:solidFill>
                  <a:srgbClr val="00AAFF"/>
                </a:solidFill>
                <a:latin typeface="Arial" pitchFamily="34" charset="0"/>
              </a:rPr>
              <a:t>Рабочий </a:t>
            </a:r>
            <a:r>
              <a:rPr lang="ru-RU" altLang="ru-RU" sz="1100" dirty="0">
                <a:solidFill>
                  <a:srgbClr val="00AAFF"/>
                </a:solidFill>
                <a:latin typeface="Arial" pitchFamily="34" charset="0"/>
              </a:rPr>
              <a:t>+7-906-923-3691  (</a:t>
            </a:r>
            <a:r>
              <a:rPr lang="ru-RU" altLang="ru-RU" sz="1100" dirty="0" smtClean="0">
                <a:solidFill>
                  <a:srgbClr val="00AAFF"/>
                </a:solidFill>
                <a:latin typeface="Arial" pitchFamily="34" charset="0"/>
              </a:rPr>
              <a:t>вн.509032)</a:t>
            </a:r>
            <a:endParaRPr lang="ru-RU" altLang="ru-RU" sz="1100" dirty="0">
              <a:solidFill>
                <a:srgbClr val="00AAFF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100" dirty="0">
                <a:solidFill>
                  <a:srgbClr val="00AAFF"/>
                </a:solidFill>
                <a:latin typeface="Arial" pitchFamily="34" charset="0"/>
              </a:rPr>
              <a:t>E-</a:t>
            </a:r>
            <a:r>
              <a:rPr lang="ru-RU" altLang="ru-RU" sz="1100" dirty="0" err="1">
                <a:solidFill>
                  <a:srgbClr val="00AAFF"/>
                </a:solidFill>
                <a:latin typeface="Arial" pitchFamily="34" charset="0"/>
              </a:rPr>
              <a:t>mail</a:t>
            </a:r>
            <a:r>
              <a:rPr lang="ru-RU" altLang="ru-RU" sz="1100" dirty="0">
                <a:solidFill>
                  <a:srgbClr val="00AAFF"/>
                </a:solidFill>
                <a:latin typeface="Arial" pitchFamily="34" charset="0"/>
              </a:rPr>
              <a:t>: </a:t>
            </a:r>
            <a:r>
              <a:rPr lang="en-US" altLang="ru-RU" sz="1100" dirty="0" smtClean="0">
                <a:solidFill>
                  <a:srgbClr val="00AAFF"/>
                </a:solidFill>
                <a:latin typeface="Arial" pitchFamily="34" charset="0"/>
                <a:hlinkClick r:id="rId3"/>
              </a:rPr>
              <a:t>abubakarova.ay@vtb.ru</a:t>
            </a:r>
            <a:endParaRPr lang="en-US" altLang="ru-RU" sz="1100" dirty="0" smtClean="0">
              <a:solidFill>
                <a:srgbClr val="00AAFF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ru-RU" sz="1100" dirty="0">
              <a:solidFill>
                <a:srgbClr val="00AAFF"/>
              </a:solidFill>
              <a:latin typeface="Arial" pitchFamily="34" charset="0"/>
            </a:endParaRPr>
          </a:p>
        </p:txBody>
      </p:sp>
      <p:sp>
        <p:nvSpPr>
          <p:cNvPr id="14343" name="Номер слайда 6"/>
          <p:cNvSpPr>
            <a:spLocks noGrp="1"/>
          </p:cNvSpPr>
          <p:nvPr>
            <p:ph type="sldNum" sz="quarter" idx="16"/>
          </p:nvPr>
        </p:nvSpPr>
        <p:spPr bwMode="auto">
          <a:xfrm>
            <a:off x="7056438" y="6634163"/>
            <a:ext cx="1998662" cy="385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52F47D5-9C9D-41B4-A532-1D684B870467}" type="slidenum">
              <a:rPr lang="ru-RU" altLang="ru-RU" sz="1000" smtClean="0">
                <a:solidFill>
                  <a:srgbClr val="8F8F8F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ru-RU" altLang="ru-RU" sz="1000" smtClean="0">
              <a:solidFill>
                <a:srgbClr val="8F8F8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90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on9UaW4Y02XzwVjP3R5s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on9UaW4Y02XzwVjP3R5s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on9UaW4Y02XzwVjP3R5s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on9UaW4Y02XzwVjP3R5s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heme/theme1.xml><?xml version="1.0" encoding="utf-8"?>
<a:theme xmlns:a="http://schemas.openxmlformats.org/drawingml/2006/main" name="Тема Office">
  <a:themeElements>
    <a:clrScheme name="Цвет 7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0A2896"/>
      </a:accent1>
      <a:accent2>
        <a:srgbClr val="00AAFF"/>
      </a:accent2>
      <a:accent3>
        <a:srgbClr val="F1CC56"/>
      </a:accent3>
      <a:accent4>
        <a:srgbClr val="78B397"/>
      </a:accent4>
      <a:accent5>
        <a:srgbClr val="D6E08D"/>
      </a:accent5>
      <a:accent6>
        <a:srgbClr val="EA6B50"/>
      </a:accent6>
      <a:hlink>
        <a:srgbClr val="00AAFF"/>
      </a:hlink>
      <a:folHlink>
        <a:srgbClr val="99DD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12912</TotalTime>
  <Words>703</Words>
  <Application>Microsoft Office PowerPoint</Application>
  <PresentationFormat>Экран (4:3)</PresentationFormat>
  <Paragraphs>71</Paragraphs>
  <Slides>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Основные параметры программы 17641</vt:lpstr>
      <vt:lpstr>Приоритетные и запрещенные отрасли</vt:lpstr>
      <vt:lpstr>Контактные лица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Абубакарова Анастасия Юрьевна</cp:lastModifiedBy>
  <cp:revision>373</cp:revision>
  <cp:lastPrinted>2019-07-15T14:40:39Z</cp:lastPrinted>
  <dcterms:created xsi:type="dcterms:W3CDTF">2017-11-14T14:42:55Z</dcterms:created>
  <dcterms:modified xsi:type="dcterms:W3CDTF">2019-11-11T03:42:28Z</dcterms:modified>
</cp:coreProperties>
</file>